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4" r:id="rId5"/>
    <p:sldId id="275" r:id="rId6"/>
    <p:sldId id="265" r:id="rId7"/>
    <p:sldId id="291" r:id="rId8"/>
    <p:sldId id="269" r:id="rId9"/>
    <p:sldId id="270" r:id="rId10"/>
    <p:sldId id="271" r:id="rId11"/>
    <p:sldId id="274" r:id="rId12"/>
    <p:sldId id="272" r:id="rId13"/>
    <p:sldId id="292" r:id="rId14"/>
    <p:sldId id="277" r:id="rId15"/>
    <p:sldId id="273" r:id="rId16"/>
    <p:sldId id="276" r:id="rId17"/>
    <p:sldId id="278" r:id="rId18"/>
    <p:sldId id="293" r:id="rId19"/>
    <p:sldId id="279" r:id="rId20"/>
    <p:sldId id="288" r:id="rId21"/>
    <p:sldId id="280" r:id="rId22"/>
    <p:sldId id="281" r:id="rId23"/>
    <p:sldId id="283" r:id="rId24"/>
    <p:sldId id="290" r:id="rId25"/>
    <p:sldId id="289" r:id="rId26"/>
    <p:sldId id="294" r:id="rId27"/>
    <p:sldId id="295" r:id="rId28"/>
    <p:sldId id="258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0B0"/>
    <a:srgbClr val="BE6D91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8"/>
    <p:restoredTop sz="94595"/>
  </p:normalViewPr>
  <p:slideViewPr>
    <p:cSldViewPr snapToGrid="0">
      <p:cViewPr varScale="1">
        <p:scale>
          <a:sx n="109" d="100"/>
          <a:sy n="109" d="100"/>
        </p:scale>
        <p:origin x="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9A4AB-B87F-D14C-841C-08F5764B7D39}" type="doc">
      <dgm:prSet loTypeId="urn:microsoft.com/office/officeart/2005/8/layout/cycle7" loCatId="" qsTypeId="urn:microsoft.com/office/officeart/2005/8/quickstyle/3d9" qsCatId="3D" csTypeId="urn:microsoft.com/office/officeart/2005/8/colors/accent5_3" csCatId="accent5" phldr="1"/>
      <dgm:spPr/>
      <dgm:t>
        <a:bodyPr/>
        <a:lstStyle/>
        <a:p>
          <a:endParaRPr lang="es-ES"/>
        </a:p>
      </dgm:t>
    </dgm:pt>
    <dgm:pt modelId="{CC262CD0-F9C4-7749-9C22-D45313B104C7}">
      <dgm:prSet phldrT="[Texto]"/>
      <dgm:spPr/>
      <dgm:t>
        <a:bodyPr/>
        <a:lstStyle/>
        <a:p>
          <a:r>
            <a:rPr lang="es-ES" dirty="0"/>
            <a:t>Reumatología</a:t>
          </a:r>
        </a:p>
      </dgm:t>
    </dgm:pt>
    <dgm:pt modelId="{F86C94F2-9829-5346-B54D-4176DC62FF12}" type="parTrans" cxnId="{CDCE48B5-AA17-244A-9220-45714C8418C2}">
      <dgm:prSet/>
      <dgm:spPr/>
      <dgm:t>
        <a:bodyPr/>
        <a:lstStyle/>
        <a:p>
          <a:endParaRPr lang="es-ES"/>
        </a:p>
      </dgm:t>
    </dgm:pt>
    <dgm:pt modelId="{DD7D1629-14D2-554E-9C88-9A7AE0DA3F40}" type="sibTrans" cxnId="{CDCE48B5-AA17-244A-9220-45714C8418C2}">
      <dgm:prSet/>
      <dgm:spPr/>
      <dgm:t>
        <a:bodyPr/>
        <a:lstStyle/>
        <a:p>
          <a:endParaRPr lang="es-ES"/>
        </a:p>
      </dgm:t>
    </dgm:pt>
    <dgm:pt modelId="{EEFB60AB-3E9E-744F-8B9A-8408B22DE4BE}">
      <dgm:prSet phldrT="[Texto]"/>
      <dgm:spPr/>
      <dgm:t>
        <a:bodyPr/>
        <a:lstStyle/>
        <a:p>
          <a:r>
            <a:rPr lang="es-ES" dirty="0"/>
            <a:t>Oncología</a:t>
          </a:r>
        </a:p>
      </dgm:t>
    </dgm:pt>
    <dgm:pt modelId="{362311D0-8EB9-1A44-A7C5-837A8438A57C}" type="parTrans" cxnId="{07605408-176C-A04E-BC69-35724E43A9CC}">
      <dgm:prSet/>
      <dgm:spPr/>
      <dgm:t>
        <a:bodyPr/>
        <a:lstStyle/>
        <a:p>
          <a:endParaRPr lang="es-ES"/>
        </a:p>
      </dgm:t>
    </dgm:pt>
    <dgm:pt modelId="{7698CA0D-9FB8-774E-87AC-6E2998202700}" type="sibTrans" cxnId="{07605408-176C-A04E-BC69-35724E43A9CC}">
      <dgm:prSet/>
      <dgm:spPr/>
      <dgm:t>
        <a:bodyPr/>
        <a:lstStyle/>
        <a:p>
          <a:endParaRPr lang="es-ES"/>
        </a:p>
      </dgm:t>
    </dgm:pt>
    <dgm:pt modelId="{63C4791D-E2C0-4748-AA8E-1BE6DA5F0C40}">
      <dgm:prSet phldrT="[Texto]"/>
      <dgm:spPr/>
      <dgm:t>
        <a:bodyPr/>
        <a:lstStyle/>
        <a:p>
          <a:r>
            <a:rPr lang="es-ES" dirty="0"/>
            <a:t>Inmunología</a:t>
          </a:r>
        </a:p>
      </dgm:t>
    </dgm:pt>
    <dgm:pt modelId="{ADA0AF3D-5D1A-AC4F-B266-8777BFC52EB8}" type="parTrans" cxnId="{C1E033B4-C662-E449-9A6E-9970D6084D83}">
      <dgm:prSet/>
      <dgm:spPr/>
      <dgm:t>
        <a:bodyPr/>
        <a:lstStyle/>
        <a:p>
          <a:endParaRPr lang="es-ES"/>
        </a:p>
      </dgm:t>
    </dgm:pt>
    <dgm:pt modelId="{691CD8A9-EE1C-2F42-8476-3FE3C9DDB977}" type="sibTrans" cxnId="{C1E033B4-C662-E449-9A6E-9970D6084D83}">
      <dgm:prSet/>
      <dgm:spPr/>
      <dgm:t>
        <a:bodyPr/>
        <a:lstStyle/>
        <a:p>
          <a:endParaRPr lang="es-ES"/>
        </a:p>
      </dgm:t>
    </dgm:pt>
    <dgm:pt modelId="{676513BC-2571-D444-89E8-D78761A54917}" type="pres">
      <dgm:prSet presAssocID="{CA69A4AB-B87F-D14C-841C-08F5764B7D39}" presName="Name0" presStyleCnt="0">
        <dgm:presLayoutVars>
          <dgm:dir/>
          <dgm:resizeHandles val="exact"/>
        </dgm:presLayoutVars>
      </dgm:prSet>
      <dgm:spPr/>
    </dgm:pt>
    <dgm:pt modelId="{C5EADCFB-7468-A347-937D-3299A151463F}" type="pres">
      <dgm:prSet presAssocID="{CC262CD0-F9C4-7749-9C22-D45313B104C7}" presName="node" presStyleLbl="node1" presStyleIdx="0" presStyleCnt="3">
        <dgm:presLayoutVars>
          <dgm:bulletEnabled val="1"/>
        </dgm:presLayoutVars>
      </dgm:prSet>
      <dgm:spPr/>
    </dgm:pt>
    <dgm:pt modelId="{AA6FBC38-79CB-004F-B213-8DD33A62248A}" type="pres">
      <dgm:prSet presAssocID="{DD7D1629-14D2-554E-9C88-9A7AE0DA3F40}" presName="sibTrans" presStyleLbl="sibTrans2D1" presStyleIdx="0" presStyleCnt="3"/>
      <dgm:spPr/>
    </dgm:pt>
    <dgm:pt modelId="{625FACF6-1F55-9D45-A73C-537D10506B7E}" type="pres">
      <dgm:prSet presAssocID="{DD7D1629-14D2-554E-9C88-9A7AE0DA3F40}" presName="connectorText" presStyleLbl="sibTrans2D1" presStyleIdx="0" presStyleCnt="3"/>
      <dgm:spPr/>
    </dgm:pt>
    <dgm:pt modelId="{98D1884F-6689-5A4B-9740-2AAF0E3619B6}" type="pres">
      <dgm:prSet presAssocID="{EEFB60AB-3E9E-744F-8B9A-8408B22DE4BE}" presName="node" presStyleLbl="node1" presStyleIdx="1" presStyleCnt="3">
        <dgm:presLayoutVars>
          <dgm:bulletEnabled val="1"/>
        </dgm:presLayoutVars>
      </dgm:prSet>
      <dgm:spPr/>
    </dgm:pt>
    <dgm:pt modelId="{ED4752DB-178F-8146-9A30-938801931423}" type="pres">
      <dgm:prSet presAssocID="{7698CA0D-9FB8-774E-87AC-6E2998202700}" presName="sibTrans" presStyleLbl="sibTrans2D1" presStyleIdx="1" presStyleCnt="3"/>
      <dgm:spPr/>
    </dgm:pt>
    <dgm:pt modelId="{5D0AB95A-D837-5546-B2A5-73793B3FE689}" type="pres">
      <dgm:prSet presAssocID="{7698CA0D-9FB8-774E-87AC-6E2998202700}" presName="connectorText" presStyleLbl="sibTrans2D1" presStyleIdx="1" presStyleCnt="3"/>
      <dgm:spPr/>
    </dgm:pt>
    <dgm:pt modelId="{179C7291-A14F-DB43-96E2-FC8F58D2B869}" type="pres">
      <dgm:prSet presAssocID="{63C4791D-E2C0-4748-AA8E-1BE6DA5F0C40}" presName="node" presStyleLbl="node1" presStyleIdx="2" presStyleCnt="3">
        <dgm:presLayoutVars>
          <dgm:bulletEnabled val="1"/>
        </dgm:presLayoutVars>
      </dgm:prSet>
      <dgm:spPr/>
    </dgm:pt>
    <dgm:pt modelId="{67B6A9C8-3E2D-9A47-9010-CB5234521979}" type="pres">
      <dgm:prSet presAssocID="{691CD8A9-EE1C-2F42-8476-3FE3C9DDB977}" presName="sibTrans" presStyleLbl="sibTrans2D1" presStyleIdx="2" presStyleCnt="3"/>
      <dgm:spPr/>
    </dgm:pt>
    <dgm:pt modelId="{4A894F3E-3B75-444D-B505-4FB99F906ABB}" type="pres">
      <dgm:prSet presAssocID="{691CD8A9-EE1C-2F42-8476-3FE3C9DDB977}" presName="connectorText" presStyleLbl="sibTrans2D1" presStyleIdx="2" presStyleCnt="3"/>
      <dgm:spPr/>
    </dgm:pt>
  </dgm:ptLst>
  <dgm:cxnLst>
    <dgm:cxn modelId="{07605408-176C-A04E-BC69-35724E43A9CC}" srcId="{CA69A4AB-B87F-D14C-841C-08F5764B7D39}" destId="{EEFB60AB-3E9E-744F-8B9A-8408B22DE4BE}" srcOrd="1" destOrd="0" parTransId="{362311D0-8EB9-1A44-A7C5-837A8438A57C}" sibTransId="{7698CA0D-9FB8-774E-87AC-6E2998202700}"/>
    <dgm:cxn modelId="{EA66D20A-B665-B640-9E89-36076A6B4277}" type="presOf" srcId="{63C4791D-E2C0-4748-AA8E-1BE6DA5F0C40}" destId="{179C7291-A14F-DB43-96E2-FC8F58D2B869}" srcOrd="0" destOrd="0" presId="urn:microsoft.com/office/officeart/2005/8/layout/cycle7"/>
    <dgm:cxn modelId="{B3E51A32-23FF-9847-A02C-F5E09ABD4C4A}" type="presOf" srcId="{7698CA0D-9FB8-774E-87AC-6E2998202700}" destId="{ED4752DB-178F-8146-9A30-938801931423}" srcOrd="0" destOrd="0" presId="urn:microsoft.com/office/officeart/2005/8/layout/cycle7"/>
    <dgm:cxn modelId="{D3E29B55-6833-F14F-B714-5622C0731AD0}" type="presOf" srcId="{DD7D1629-14D2-554E-9C88-9A7AE0DA3F40}" destId="{AA6FBC38-79CB-004F-B213-8DD33A62248A}" srcOrd="0" destOrd="0" presId="urn:microsoft.com/office/officeart/2005/8/layout/cycle7"/>
    <dgm:cxn modelId="{CF869D6A-7D64-3046-94BB-3B46DC9DD898}" type="presOf" srcId="{691CD8A9-EE1C-2F42-8476-3FE3C9DDB977}" destId="{67B6A9C8-3E2D-9A47-9010-CB5234521979}" srcOrd="0" destOrd="0" presId="urn:microsoft.com/office/officeart/2005/8/layout/cycle7"/>
    <dgm:cxn modelId="{D75EC892-4CA3-614B-87B8-E9695A08AD18}" type="presOf" srcId="{CA69A4AB-B87F-D14C-841C-08F5764B7D39}" destId="{676513BC-2571-D444-89E8-D78761A54917}" srcOrd="0" destOrd="0" presId="urn:microsoft.com/office/officeart/2005/8/layout/cycle7"/>
    <dgm:cxn modelId="{8D02D7AD-1A3E-1D4F-B0C6-4BFF237A4728}" type="presOf" srcId="{7698CA0D-9FB8-774E-87AC-6E2998202700}" destId="{5D0AB95A-D837-5546-B2A5-73793B3FE689}" srcOrd="1" destOrd="0" presId="urn:microsoft.com/office/officeart/2005/8/layout/cycle7"/>
    <dgm:cxn modelId="{C1E033B4-C662-E449-9A6E-9970D6084D83}" srcId="{CA69A4AB-B87F-D14C-841C-08F5764B7D39}" destId="{63C4791D-E2C0-4748-AA8E-1BE6DA5F0C40}" srcOrd="2" destOrd="0" parTransId="{ADA0AF3D-5D1A-AC4F-B266-8777BFC52EB8}" sibTransId="{691CD8A9-EE1C-2F42-8476-3FE3C9DDB977}"/>
    <dgm:cxn modelId="{CDCE48B5-AA17-244A-9220-45714C8418C2}" srcId="{CA69A4AB-B87F-D14C-841C-08F5764B7D39}" destId="{CC262CD0-F9C4-7749-9C22-D45313B104C7}" srcOrd="0" destOrd="0" parTransId="{F86C94F2-9829-5346-B54D-4176DC62FF12}" sibTransId="{DD7D1629-14D2-554E-9C88-9A7AE0DA3F40}"/>
    <dgm:cxn modelId="{18B83DC7-FD20-9F46-94D0-3F7640BE3A9A}" type="presOf" srcId="{DD7D1629-14D2-554E-9C88-9A7AE0DA3F40}" destId="{625FACF6-1F55-9D45-A73C-537D10506B7E}" srcOrd="1" destOrd="0" presId="urn:microsoft.com/office/officeart/2005/8/layout/cycle7"/>
    <dgm:cxn modelId="{EBA767E5-05B0-DB41-954D-E3CEC7C831FD}" type="presOf" srcId="{EEFB60AB-3E9E-744F-8B9A-8408B22DE4BE}" destId="{98D1884F-6689-5A4B-9740-2AAF0E3619B6}" srcOrd="0" destOrd="0" presId="urn:microsoft.com/office/officeart/2005/8/layout/cycle7"/>
    <dgm:cxn modelId="{CEF8B3FA-1437-9349-9772-20B331E927B4}" type="presOf" srcId="{691CD8A9-EE1C-2F42-8476-3FE3C9DDB977}" destId="{4A894F3E-3B75-444D-B505-4FB99F906ABB}" srcOrd="1" destOrd="0" presId="urn:microsoft.com/office/officeart/2005/8/layout/cycle7"/>
    <dgm:cxn modelId="{165EADFE-B286-A948-B96E-24A3118E344D}" type="presOf" srcId="{CC262CD0-F9C4-7749-9C22-D45313B104C7}" destId="{C5EADCFB-7468-A347-937D-3299A151463F}" srcOrd="0" destOrd="0" presId="urn:microsoft.com/office/officeart/2005/8/layout/cycle7"/>
    <dgm:cxn modelId="{1C85A376-0F9A-C443-A5A5-E86C4B638A33}" type="presParOf" srcId="{676513BC-2571-D444-89E8-D78761A54917}" destId="{C5EADCFB-7468-A347-937D-3299A151463F}" srcOrd="0" destOrd="0" presId="urn:microsoft.com/office/officeart/2005/8/layout/cycle7"/>
    <dgm:cxn modelId="{409E7716-2D02-0047-8EFA-5196EDF09EF2}" type="presParOf" srcId="{676513BC-2571-D444-89E8-D78761A54917}" destId="{AA6FBC38-79CB-004F-B213-8DD33A62248A}" srcOrd="1" destOrd="0" presId="urn:microsoft.com/office/officeart/2005/8/layout/cycle7"/>
    <dgm:cxn modelId="{C9502F4E-4D8A-D645-9F5D-B227657D3D71}" type="presParOf" srcId="{AA6FBC38-79CB-004F-B213-8DD33A62248A}" destId="{625FACF6-1F55-9D45-A73C-537D10506B7E}" srcOrd="0" destOrd="0" presId="urn:microsoft.com/office/officeart/2005/8/layout/cycle7"/>
    <dgm:cxn modelId="{2798CAEF-A928-824F-869F-BC11722DE329}" type="presParOf" srcId="{676513BC-2571-D444-89E8-D78761A54917}" destId="{98D1884F-6689-5A4B-9740-2AAF0E3619B6}" srcOrd="2" destOrd="0" presId="urn:microsoft.com/office/officeart/2005/8/layout/cycle7"/>
    <dgm:cxn modelId="{6D7F188E-90D4-8045-A50F-D4E9C431E7BA}" type="presParOf" srcId="{676513BC-2571-D444-89E8-D78761A54917}" destId="{ED4752DB-178F-8146-9A30-938801931423}" srcOrd="3" destOrd="0" presId="urn:microsoft.com/office/officeart/2005/8/layout/cycle7"/>
    <dgm:cxn modelId="{EF9D7945-DE87-CB40-B81A-BCA59541AD48}" type="presParOf" srcId="{ED4752DB-178F-8146-9A30-938801931423}" destId="{5D0AB95A-D837-5546-B2A5-73793B3FE689}" srcOrd="0" destOrd="0" presId="urn:microsoft.com/office/officeart/2005/8/layout/cycle7"/>
    <dgm:cxn modelId="{AAC607EE-C440-6B45-8F63-0CE7F79C66D7}" type="presParOf" srcId="{676513BC-2571-D444-89E8-D78761A54917}" destId="{179C7291-A14F-DB43-96E2-FC8F58D2B869}" srcOrd="4" destOrd="0" presId="urn:microsoft.com/office/officeart/2005/8/layout/cycle7"/>
    <dgm:cxn modelId="{101441E0-8FAB-9548-B620-CCF967FDC36E}" type="presParOf" srcId="{676513BC-2571-D444-89E8-D78761A54917}" destId="{67B6A9C8-3E2D-9A47-9010-CB5234521979}" srcOrd="5" destOrd="0" presId="urn:microsoft.com/office/officeart/2005/8/layout/cycle7"/>
    <dgm:cxn modelId="{8ED8174F-0E2D-D042-A110-2D0ADA4F8C49}" type="presParOf" srcId="{67B6A9C8-3E2D-9A47-9010-CB5234521979}" destId="{4A894F3E-3B75-444D-B505-4FB99F906AB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149100-9D48-F942-A4DB-E7AAA3CBD999}" type="doc">
      <dgm:prSet loTypeId="urn:microsoft.com/office/officeart/2005/8/layout/hChevron3" loCatId="" qsTypeId="urn:microsoft.com/office/officeart/2005/8/quickstyle/simple1" qsCatId="simple" csTypeId="urn:microsoft.com/office/officeart/2005/8/colors/accent5_4" csCatId="accent5" phldr="1"/>
      <dgm:spPr/>
    </dgm:pt>
    <dgm:pt modelId="{57CB40DF-4D90-B94B-A480-AF343007ED0C}">
      <dgm:prSet phldrT="[Texto]"/>
      <dgm:spPr/>
      <dgm:t>
        <a:bodyPr/>
        <a:lstStyle/>
        <a:p>
          <a:r>
            <a: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&gt; año 2000</a:t>
          </a:r>
        </a:p>
      </dgm:t>
    </dgm:pt>
    <dgm:pt modelId="{A38D8726-BACE-AA4C-89A9-3122CF4D4A93}" type="parTrans" cxnId="{A9D597A1-DDE8-2249-ACD0-326C19D9FCA3}">
      <dgm:prSet/>
      <dgm:spPr/>
      <dgm:t>
        <a:bodyPr/>
        <a:lstStyle/>
        <a:p>
          <a:endParaRPr lang="es-ES"/>
        </a:p>
      </dgm:t>
    </dgm:pt>
    <dgm:pt modelId="{D94BA215-AA27-3A48-98CA-BF53014CA492}" type="sibTrans" cxnId="{A9D597A1-DDE8-2249-ACD0-326C19D9FCA3}">
      <dgm:prSet/>
      <dgm:spPr/>
      <dgm:t>
        <a:bodyPr/>
        <a:lstStyle/>
        <a:p>
          <a:endParaRPr lang="es-ES"/>
        </a:p>
      </dgm:t>
    </dgm:pt>
    <dgm:pt modelId="{DA25B636-5762-EB4A-A08D-9C6BF0E509E6}">
      <dgm:prSet phldrT="[Texto]"/>
      <dgm:spPr/>
      <dgm:t>
        <a:bodyPr/>
        <a:lstStyle/>
        <a:p>
          <a:r>
            <a: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Células cancerosas</a:t>
          </a:r>
        </a:p>
      </dgm:t>
    </dgm:pt>
    <dgm:pt modelId="{AA41E704-1547-5D43-97F8-FDDA04576F6C}" type="parTrans" cxnId="{9CCB37F0-DB4A-814E-99A6-A0D5D228541D}">
      <dgm:prSet/>
      <dgm:spPr/>
      <dgm:t>
        <a:bodyPr/>
        <a:lstStyle/>
        <a:p>
          <a:endParaRPr lang="es-ES"/>
        </a:p>
      </dgm:t>
    </dgm:pt>
    <dgm:pt modelId="{60BF2749-FF35-8F47-AE79-AB9669BF4F24}" type="sibTrans" cxnId="{9CCB37F0-DB4A-814E-99A6-A0D5D228541D}">
      <dgm:prSet/>
      <dgm:spPr/>
      <dgm:t>
        <a:bodyPr/>
        <a:lstStyle/>
        <a:p>
          <a:endParaRPr lang="es-ES"/>
        </a:p>
      </dgm:t>
    </dgm:pt>
    <dgm:pt modelId="{A9A1BE7E-4992-974B-9C96-43213BB5A06E}">
      <dgm:prSet/>
      <dgm:spPr/>
      <dgm:t>
        <a:bodyPr/>
        <a:lstStyle/>
        <a:p>
          <a:r>
            <a:rPr lang="es-ES" b="1" dirty="0"/>
            <a:t>Microambiente tumoral</a:t>
          </a:r>
        </a:p>
      </dgm:t>
    </dgm:pt>
    <dgm:pt modelId="{3FFA5086-A6E2-BC49-BA45-3C74C30843B9}" type="parTrans" cxnId="{6AF9EF50-815F-724F-A825-2CDE5793353F}">
      <dgm:prSet/>
      <dgm:spPr/>
      <dgm:t>
        <a:bodyPr/>
        <a:lstStyle/>
        <a:p>
          <a:endParaRPr lang="es-ES"/>
        </a:p>
      </dgm:t>
    </dgm:pt>
    <dgm:pt modelId="{4E105B05-558D-904F-95B5-54B91DEE124E}" type="sibTrans" cxnId="{6AF9EF50-815F-724F-A825-2CDE5793353F}">
      <dgm:prSet/>
      <dgm:spPr/>
      <dgm:t>
        <a:bodyPr/>
        <a:lstStyle/>
        <a:p>
          <a:endParaRPr lang="es-ES"/>
        </a:p>
      </dgm:t>
    </dgm:pt>
    <dgm:pt modelId="{2CBEC2B4-4518-AE4A-BF15-826786A0B55E}">
      <dgm:prSet/>
      <dgm:spPr/>
      <dgm:t>
        <a:bodyPr/>
        <a:lstStyle/>
        <a:p>
          <a:r>
            <a:rPr lang="es-ES" b="1" dirty="0"/>
            <a:t>Interacción crítica entre células inmunes y tumorales</a:t>
          </a:r>
        </a:p>
      </dgm:t>
    </dgm:pt>
    <dgm:pt modelId="{B1BDA4DD-36A8-C241-9B33-E6DBA95001E8}" type="parTrans" cxnId="{6CB94FF7-06C7-1B43-B6F1-64296404C1E2}">
      <dgm:prSet/>
      <dgm:spPr/>
      <dgm:t>
        <a:bodyPr/>
        <a:lstStyle/>
        <a:p>
          <a:endParaRPr lang="es-ES"/>
        </a:p>
      </dgm:t>
    </dgm:pt>
    <dgm:pt modelId="{72379496-0F9A-CF48-8F5E-08988011C760}" type="sibTrans" cxnId="{6CB94FF7-06C7-1B43-B6F1-64296404C1E2}">
      <dgm:prSet/>
      <dgm:spPr/>
      <dgm:t>
        <a:bodyPr/>
        <a:lstStyle/>
        <a:p>
          <a:endParaRPr lang="es-ES"/>
        </a:p>
      </dgm:t>
    </dgm:pt>
    <dgm:pt modelId="{AFB28E86-2C61-794D-B64D-57B6273DD61B}" type="pres">
      <dgm:prSet presAssocID="{55149100-9D48-F942-A4DB-E7AAA3CBD999}" presName="Name0" presStyleCnt="0">
        <dgm:presLayoutVars>
          <dgm:dir/>
          <dgm:resizeHandles val="exact"/>
        </dgm:presLayoutVars>
      </dgm:prSet>
      <dgm:spPr/>
    </dgm:pt>
    <dgm:pt modelId="{F65F4660-E2CF-B045-B229-BD225A6EB26A}" type="pres">
      <dgm:prSet presAssocID="{57CB40DF-4D90-B94B-A480-AF343007ED0C}" presName="parTxOnly" presStyleLbl="node1" presStyleIdx="0" presStyleCnt="4">
        <dgm:presLayoutVars>
          <dgm:bulletEnabled val="1"/>
        </dgm:presLayoutVars>
      </dgm:prSet>
      <dgm:spPr/>
    </dgm:pt>
    <dgm:pt modelId="{B8319D72-6C8A-6849-92F3-F4540EBD6C58}" type="pres">
      <dgm:prSet presAssocID="{D94BA215-AA27-3A48-98CA-BF53014CA492}" presName="parSpace" presStyleCnt="0"/>
      <dgm:spPr/>
    </dgm:pt>
    <dgm:pt modelId="{473091D5-42CC-D44D-B119-2FC7296B8860}" type="pres">
      <dgm:prSet presAssocID="{DA25B636-5762-EB4A-A08D-9C6BF0E509E6}" presName="parTxOnly" presStyleLbl="node1" presStyleIdx="1" presStyleCnt="4">
        <dgm:presLayoutVars>
          <dgm:bulletEnabled val="1"/>
        </dgm:presLayoutVars>
      </dgm:prSet>
      <dgm:spPr/>
    </dgm:pt>
    <dgm:pt modelId="{B2847C74-E05F-CA42-98A8-D7E5335F9E40}" type="pres">
      <dgm:prSet presAssocID="{60BF2749-FF35-8F47-AE79-AB9669BF4F24}" presName="parSpace" presStyleCnt="0"/>
      <dgm:spPr/>
    </dgm:pt>
    <dgm:pt modelId="{BFE9E944-7634-4744-B20B-5ADE998E333C}" type="pres">
      <dgm:prSet presAssocID="{2CBEC2B4-4518-AE4A-BF15-826786A0B55E}" presName="parTxOnly" presStyleLbl="node1" presStyleIdx="2" presStyleCnt="4">
        <dgm:presLayoutVars>
          <dgm:bulletEnabled val="1"/>
        </dgm:presLayoutVars>
      </dgm:prSet>
      <dgm:spPr/>
    </dgm:pt>
    <dgm:pt modelId="{B705B12A-EA81-A24D-81E0-91D48D72393A}" type="pres">
      <dgm:prSet presAssocID="{72379496-0F9A-CF48-8F5E-08988011C760}" presName="parSpace" presStyleCnt="0"/>
      <dgm:spPr/>
    </dgm:pt>
    <dgm:pt modelId="{7BA37702-CC13-F544-BCE4-3D8F91027652}" type="pres">
      <dgm:prSet presAssocID="{A9A1BE7E-4992-974B-9C96-43213BB5A06E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6AF9EF50-815F-724F-A825-2CDE5793353F}" srcId="{55149100-9D48-F942-A4DB-E7AAA3CBD999}" destId="{A9A1BE7E-4992-974B-9C96-43213BB5A06E}" srcOrd="3" destOrd="0" parTransId="{3FFA5086-A6E2-BC49-BA45-3C74C30843B9}" sibTransId="{4E105B05-558D-904F-95B5-54B91DEE124E}"/>
    <dgm:cxn modelId="{6ABA3987-97EA-304D-A5B5-98E070DF5940}" type="presOf" srcId="{55149100-9D48-F942-A4DB-E7AAA3CBD999}" destId="{AFB28E86-2C61-794D-B64D-57B6273DD61B}" srcOrd="0" destOrd="0" presId="urn:microsoft.com/office/officeart/2005/8/layout/hChevron3"/>
    <dgm:cxn modelId="{6130349F-6798-3E48-AB27-ED0CDC7D0F55}" type="presOf" srcId="{57CB40DF-4D90-B94B-A480-AF343007ED0C}" destId="{F65F4660-E2CF-B045-B229-BD225A6EB26A}" srcOrd="0" destOrd="0" presId="urn:microsoft.com/office/officeart/2005/8/layout/hChevron3"/>
    <dgm:cxn modelId="{A9D597A1-DDE8-2249-ACD0-326C19D9FCA3}" srcId="{55149100-9D48-F942-A4DB-E7AAA3CBD999}" destId="{57CB40DF-4D90-B94B-A480-AF343007ED0C}" srcOrd="0" destOrd="0" parTransId="{A38D8726-BACE-AA4C-89A9-3122CF4D4A93}" sibTransId="{D94BA215-AA27-3A48-98CA-BF53014CA492}"/>
    <dgm:cxn modelId="{83FC42C4-31B6-7446-83E1-6BA4012F2927}" type="presOf" srcId="{A9A1BE7E-4992-974B-9C96-43213BB5A06E}" destId="{7BA37702-CC13-F544-BCE4-3D8F91027652}" srcOrd="0" destOrd="0" presId="urn:microsoft.com/office/officeart/2005/8/layout/hChevron3"/>
    <dgm:cxn modelId="{AD8B38CB-4DDE-3C45-AFAC-0EB4D7A388CD}" type="presOf" srcId="{DA25B636-5762-EB4A-A08D-9C6BF0E509E6}" destId="{473091D5-42CC-D44D-B119-2FC7296B8860}" srcOrd="0" destOrd="0" presId="urn:microsoft.com/office/officeart/2005/8/layout/hChevron3"/>
    <dgm:cxn modelId="{237AD3EC-1567-9644-A8F6-6EB105C03FD4}" type="presOf" srcId="{2CBEC2B4-4518-AE4A-BF15-826786A0B55E}" destId="{BFE9E944-7634-4744-B20B-5ADE998E333C}" srcOrd="0" destOrd="0" presId="urn:microsoft.com/office/officeart/2005/8/layout/hChevron3"/>
    <dgm:cxn modelId="{9CCB37F0-DB4A-814E-99A6-A0D5D228541D}" srcId="{55149100-9D48-F942-A4DB-E7AAA3CBD999}" destId="{DA25B636-5762-EB4A-A08D-9C6BF0E509E6}" srcOrd="1" destOrd="0" parTransId="{AA41E704-1547-5D43-97F8-FDDA04576F6C}" sibTransId="{60BF2749-FF35-8F47-AE79-AB9669BF4F24}"/>
    <dgm:cxn modelId="{6CB94FF7-06C7-1B43-B6F1-64296404C1E2}" srcId="{55149100-9D48-F942-A4DB-E7AAA3CBD999}" destId="{2CBEC2B4-4518-AE4A-BF15-826786A0B55E}" srcOrd="2" destOrd="0" parTransId="{B1BDA4DD-36A8-C241-9B33-E6DBA95001E8}" sibTransId="{72379496-0F9A-CF48-8F5E-08988011C760}"/>
    <dgm:cxn modelId="{8743776A-A0BC-A448-B525-A539DAFD8FA3}" type="presParOf" srcId="{AFB28E86-2C61-794D-B64D-57B6273DD61B}" destId="{F65F4660-E2CF-B045-B229-BD225A6EB26A}" srcOrd="0" destOrd="0" presId="urn:microsoft.com/office/officeart/2005/8/layout/hChevron3"/>
    <dgm:cxn modelId="{0A3E40E3-8C8F-5B48-BC85-6A136A41B0B8}" type="presParOf" srcId="{AFB28E86-2C61-794D-B64D-57B6273DD61B}" destId="{B8319D72-6C8A-6849-92F3-F4540EBD6C58}" srcOrd="1" destOrd="0" presId="urn:microsoft.com/office/officeart/2005/8/layout/hChevron3"/>
    <dgm:cxn modelId="{52F894EA-E04E-574A-A53F-B3ED4AF94E6E}" type="presParOf" srcId="{AFB28E86-2C61-794D-B64D-57B6273DD61B}" destId="{473091D5-42CC-D44D-B119-2FC7296B8860}" srcOrd="2" destOrd="0" presId="urn:microsoft.com/office/officeart/2005/8/layout/hChevron3"/>
    <dgm:cxn modelId="{6583F7BF-96D2-1B45-A127-972B29734503}" type="presParOf" srcId="{AFB28E86-2C61-794D-B64D-57B6273DD61B}" destId="{B2847C74-E05F-CA42-98A8-D7E5335F9E40}" srcOrd="3" destOrd="0" presId="urn:microsoft.com/office/officeart/2005/8/layout/hChevron3"/>
    <dgm:cxn modelId="{E3345522-4CDA-1341-80FA-E912C7612A72}" type="presParOf" srcId="{AFB28E86-2C61-794D-B64D-57B6273DD61B}" destId="{BFE9E944-7634-4744-B20B-5ADE998E333C}" srcOrd="4" destOrd="0" presId="urn:microsoft.com/office/officeart/2005/8/layout/hChevron3"/>
    <dgm:cxn modelId="{ECFA603F-0B51-504A-9AC9-B6528E5A6372}" type="presParOf" srcId="{AFB28E86-2C61-794D-B64D-57B6273DD61B}" destId="{B705B12A-EA81-A24D-81E0-91D48D72393A}" srcOrd="5" destOrd="0" presId="urn:microsoft.com/office/officeart/2005/8/layout/hChevron3"/>
    <dgm:cxn modelId="{C26671A7-EA63-B946-A08D-457F35412CBE}" type="presParOf" srcId="{AFB28E86-2C61-794D-B64D-57B6273DD61B}" destId="{7BA37702-CC13-F544-BCE4-3D8F91027652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ADCFB-7468-A347-937D-3299A151463F}">
      <dsp:nvSpPr>
        <dsp:cNvPr id="0" name=""/>
        <dsp:cNvSpPr/>
      </dsp:nvSpPr>
      <dsp:spPr>
        <a:xfrm>
          <a:off x="2661046" y="1572"/>
          <a:ext cx="2805906" cy="1402953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p3d extrusionH="28000" prstMaterial="matte"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Reumatología</a:t>
          </a:r>
        </a:p>
      </dsp:txBody>
      <dsp:txXfrm>
        <a:off x="2702137" y="42663"/>
        <a:ext cx="2723724" cy="1320771"/>
      </dsp:txXfrm>
    </dsp:sp>
    <dsp:sp modelId="{AA6FBC38-79CB-004F-B213-8DD33A62248A}">
      <dsp:nvSpPr>
        <dsp:cNvPr id="0" name=""/>
        <dsp:cNvSpPr/>
      </dsp:nvSpPr>
      <dsp:spPr>
        <a:xfrm rot="3600000">
          <a:off x="4491365" y="2463816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/>
        </a:p>
      </dsp:txBody>
      <dsp:txXfrm>
        <a:off x="4638675" y="2562023"/>
        <a:ext cx="1167307" cy="294619"/>
      </dsp:txXfrm>
    </dsp:sp>
    <dsp:sp modelId="{98D1884F-6689-5A4B-9740-2AAF0E3619B6}">
      <dsp:nvSpPr>
        <dsp:cNvPr id="0" name=""/>
        <dsp:cNvSpPr/>
      </dsp:nvSpPr>
      <dsp:spPr>
        <a:xfrm>
          <a:off x="4977704" y="4014141"/>
          <a:ext cx="2805906" cy="1402953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135632"/>
            <a:satOff val="2588"/>
            <a:lumOff val="11428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p3d extrusionH="28000" prstMaterial="matte"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Oncología</a:t>
          </a:r>
        </a:p>
      </dsp:txBody>
      <dsp:txXfrm>
        <a:off x="5018795" y="4055232"/>
        <a:ext cx="2723724" cy="1320771"/>
      </dsp:txXfrm>
    </dsp:sp>
    <dsp:sp modelId="{ED4752DB-178F-8146-9A30-938801931423}">
      <dsp:nvSpPr>
        <dsp:cNvPr id="0" name=""/>
        <dsp:cNvSpPr/>
      </dsp:nvSpPr>
      <dsp:spPr>
        <a:xfrm rot="10800000">
          <a:off x="3333036" y="4470101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35647"/>
            <a:satOff val="-313"/>
            <a:lumOff val="9936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/>
        </a:p>
      </dsp:txBody>
      <dsp:txXfrm rot="10800000">
        <a:off x="3480346" y="4568308"/>
        <a:ext cx="1167307" cy="294619"/>
      </dsp:txXfrm>
    </dsp:sp>
    <dsp:sp modelId="{179C7291-A14F-DB43-96E2-FC8F58D2B869}">
      <dsp:nvSpPr>
        <dsp:cNvPr id="0" name=""/>
        <dsp:cNvSpPr/>
      </dsp:nvSpPr>
      <dsp:spPr>
        <a:xfrm>
          <a:off x="344389" y="4014141"/>
          <a:ext cx="2805906" cy="1402953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71263"/>
            <a:satOff val="5175"/>
            <a:lumOff val="22855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p3d extrusionH="28000" prstMaterial="matte"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Inmunología</a:t>
          </a:r>
        </a:p>
      </dsp:txBody>
      <dsp:txXfrm>
        <a:off x="385480" y="4055232"/>
        <a:ext cx="2723724" cy="1320771"/>
      </dsp:txXfrm>
    </dsp:sp>
    <dsp:sp modelId="{67B6A9C8-3E2D-9A47-9010-CB5234521979}">
      <dsp:nvSpPr>
        <dsp:cNvPr id="0" name=""/>
        <dsp:cNvSpPr/>
      </dsp:nvSpPr>
      <dsp:spPr>
        <a:xfrm rot="18000000">
          <a:off x="2174707" y="2463816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71295"/>
            <a:satOff val="-626"/>
            <a:lumOff val="19871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/>
        </a:p>
      </dsp:txBody>
      <dsp:txXfrm>
        <a:off x="2322017" y="2562023"/>
        <a:ext cx="1167307" cy="294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F4660-E2CF-B045-B229-BD225A6EB26A}">
      <dsp:nvSpPr>
        <dsp:cNvPr id="0" name=""/>
        <dsp:cNvSpPr/>
      </dsp:nvSpPr>
      <dsp:spPr>
        <a:xfrm>
          <a:off x="2381" y="2231496"/>
          <a:ext cx="2389187" cy="955675"/>
        </a:xfrm>
        <a:prstGeom prst="homePlat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&gt; año 2000</a:t>
          </a:r>
        </a:p>
      </dsp:txBody>
      <dsp:txXfrm>
        <a:off x="2381" y="2231496"/>
        <a:ext cx="2150268" cy="955675"/>
      </dsp:txXfrm>
    </dsp:sp>
    <dsp:sp modelId="{473091D5-42CC-D44D-B119-2FC7296B8860}">
      <dsp:nvSpPr>
        <dsp:cNvPr id="0" name=""/>
        <dsp:cNvSpPr/>
      </dsp:nvSpPr>
      <dsp:spPr>
        <a:xfrm>
          <a:off x="1913731" y="2231496"/>
          <a:ext cx="2389187" cy="955675"/>
        </a:xfrm>
        <a:prstGeom prst="chevron">
          <a:avLst/>
        </a:prstGeom>
        <a:solidFill>
          <a:schemeClr val="accent5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Células cancerosas</a:t>
          </a:r>
        </a:p>
      </dsp:txBody>
      <dsp:txXfrm>
        <a:off x="2391569" y="2231496"/>
        <a:ext cx="1433512" cy="955675"/>
      </dsp:txXfrm>
    </dsp:sp>
    <dsp:sp modelId="{BFE9E944-7634-4744-B20B-5ADE998E333C}">
      <dsp:nvSpPr>
        <dsp:cNvPr id="0" name=""/>
        <dsp:cNvSpPr/>
      </dsp:nvSpPr>
      <dsp:spPr>
        <a:xfrm>
          <a:off x="3825081" y="2231496"/>
          <a:ext cx="2389187" cy="955675"/>
        </a:xfrm>
        <a:prstGeom prst="chevron">
          <a:avLst/>
        </a:prstGeom>
        <a:solidFill>
          <a:schemeClr val="accent5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Interacción crítica entre células inmunes y tumorales</a:t>
          </a:r>
        </a:p>
      </dsp:txBody>
      <dsp:txXfrm>
        <a:off x="4302919" y="2231496"/>
        <a:ext cx="1433512" cy="955675"/>
      </dsp:txXfrm>
    </dsp:sp>
    <dsp:sp modelId="{7BA37702-CC13-F544-BCE4-3D8F91027652}">
      <dsp:nvSpPr>
        <dsp:cNvPr id="0" name=""/>
        <dsp:cNvSpPr/>
      </dsp:nvSpPr>
      <dsp:spPr>
        <a:xfrm>
          <a:off x="5736431" y="2231496"/>
          <a:ext cx="2389187" cy="955675"/>
        </a:xfrm>
        <a:prstGeom prst="chevron">
          <a:avLst/>
        </a:prstGeom>
        <a:solidFill>
          <a:schemeClr val="accent5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Microambiente tumoral</a:t>
          </a:r>
        </a:p>
      </dsp:txBody>
      <dsp:txXfrm>
        <a:off x="6214269" y="2231496"/>
        <a:ext cx="1433512" cy="955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54444-C0C3-5A8D-13AA-5C6D4F9A5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822608-BA99-9044-FF17-3C30804D2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C6BF5D-0D0F-F472-AA07-80FA9B47B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93BC-4100-2449-BFBE-E89FC515B24E}" type="datetimeFigureOut">
              <a:rPr lang="es-ES" smtClean="0"/>
              <a:t>12/11/25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9CD514-7198-3394-DFB8-19F497E9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3DB79-DAFB-4211-4C7F-D616A7FE6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3530-4DC6-2D48-A988-ED48B94885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87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17007-A9EE-7515-E500-ECB8D98D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5ACD87-3DB3-F2DC-69D0-07042B31D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A1C862-7379-ECA6-6DBE-25E6A1DC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93BC-4100-2449-BFBE-E89FC515B24E}" type="datetimeFigureOut">
              <a:rPr lang="es-ES" smtClean="0"/>
              <a:t>12/11/25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CB9CA1-6DF9-9B3F-CA58-34F94D77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B17F33-7289-F41F-2322-E8CC67C0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3530-4DC6-2D48-A988-ED48B94885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2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0F2549-1278-54C2-73A2-F76F83327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6B954D-1A32-FC95-0B0C-820FB7F73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9E8BCF-3F0A-4D35-5844-713DB894A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93BC-4100-2449-BFBE-E89FC515B24E}" type="datetimeFigureOut">
              <a:rPr lang="es-ES" smtClean="0"/>
              <a:t>12/11/25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BC0F66-3E7D-4286-2480-CF0150C0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66F34D-D90B-8013-4A09-5F82B55B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3530-4DC6-2D48-A988-ED48B94885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5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0D579-7EA1-568B-5558-DB84A532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06E4D-49A6-E04C-BB53-73B93A04F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99C090-3B63-C9B6-ADCE-C65A3EA69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93BC-4100-2449-BFBE-E89FC515B24E}" type="datetimeFigureOut">
              <a:rPr lang="es-ES" smtClean="0"/>
              <a:t>12/11/25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604367-E4DB-3127-F7F1-69021425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1A778C-AAEC-C79E-9B3F-43B29B2F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3530-4DC6-2D48-A988-ED48B94885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00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F2F54-D790-7115-1D7C-12B8EEF61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92E4FF-6833-70BC-A802-08E24A81F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4B4133-3020-E40A-8B95-44E98F402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93BC-4100-2449-BFBE-E89FC515B24E}" type="datetimeFigureOut">
              <a:rPr lang="es-ES" smtClean="0"/>
              <a:t>12/11/25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65EC4-89C1-E832-D1CA-51E81EDF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32D180-8D36-B7D0-83B0-D68B356B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3530-4DC6-2D48-A988-ED48B94885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80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772E7-D663-9970-3B15-0C6E2066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B3FA2D-A3D2-0515-AA4C-E9B0C8E2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80D7ED-B284-7C7E-3061-3C62ADD4B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4E8670-DA66-A686-2957-F9657BD9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93BC-4100-2449-BFBE-E89FC515B24E}" type="datetimeFigureOut">
              <a:rPr lang="es-ES" smtClean="0"/>
              <a:t>12/11/25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4E05FB-4D0A-F059-6CC3-FE4463827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991B43-9E5F-140D-B07C-227A5818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3530-4DC6-2D48-A988-ED48B94885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59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AC1C9-91AB-D3CE-FF78-2D41BE138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AF156C-D43A-687F-FBCC-39D6E98DB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C7ADA8-64C1-F03F-AC3C-20E0B5B4D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7DF154E-9432-213F-23EB-C4570EF9D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99D40-4E94-BB40-9AC6-0FE5790E49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7F856A-C8FE-F871-FDE4-78AE2DC34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93BC-4100-2449-BFBE-E89FC515B24E}" type="datetimeFigureOut">
              <a:rPr lang="es-ES" smtClean="0"/>
              <a:t>12/11/25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6C84269-458B-16E7-CCAC-FFB9F1FE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CC8917-945B-55D4-B127-6C2D4D5A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3530-4DC6-2D48-A988-ED48B94885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30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DEA02-A71B-5E93-C775-F4C00192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B0FCA0-BBEC-5C6D-233B-89213ED4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93BC-4100-2449-BFBE-E89FC515B24E}" type="datetimeFigureOut">
              <a:rPr lang="es-ES" smtClean="0"/>
              <a:t>12/11/25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F746A2-98E8-447E-E2DF-3E62B3977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ED8E4-7C6D-C6CB-1B12-CE6C0D4C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3530-4DC6-2D48-A988-ED48B94885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25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0B73420-EBCF-BDF7-257D-658089290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93BC-4100-2449-BFBE-E89FC515B24E}" type="datetimeFigureOut">
              <a:rPr lang="es-ES" smtClean="0"/>
              <a:t>12/11/25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E20A05-7935-643B-78A9-F66B6F44D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E8E3D50-39DF-411A-B75F-14C26991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3530-4DC6-2D48-A988-ED48B94885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51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B605E-C203-4F86-0502-71F67695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9F09D4-584B-C746-1DDC-896CEFCB9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C13E10-C8F6-6DA1-42A5-3CE7D7BA0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10C82B-B9D9-BCFA-9AAB-A8C59086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93BC-4100-2449-BFBE-E89FC515B24E}" type="datetimeFigureOut">
              <a:rPr lang="es-ES" smtClean="0"/>
              <a:t>12/11/25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6A913C-D2E9-1861-7C85-6C43AB3D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0DEB6B-45C4-D9ED-ADBB-AEB8C93D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3530-4DC6-2D48-A988-ED48B94885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52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A27B01-DC68-9711-55C7-433913F2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176844-3936-B0AE-0DE3-AD77E72E6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D3CCC4-170F-912E-6811-71D464D44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FBF6D-5AAD-38D3-93F9-DEB304D89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93BC-4100-2449-BFBE-E89FC515B24E}" type="datetimeFigureOut">
              <a:rPr lang="es-ES" smtClean="0"/>
              <a:t>12/11/25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18684D-BEDC-B549-4D45-15E86EEF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ECEA85-B9FF-49B6-EE71-4190F8FD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3530-4DC6-2D48-A988-ED48B94885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00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C1F40A-CD42-B18D-D190-D85CBEB16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146A88-DFE4-56D6-456F-C75E08324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84E38-958C-E333-977E-AD7F209D80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193BC-4100-2449-BFBE-E89FC515B24E}" type="datetimeFigureOut">
              <a:rPr lang="es-ES" smtClean="0"/>
              <a:t>12/11/25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5B116F-D2D1-2BF6-F990-7A1E436CD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F0281D-71E3-B53A-4F7D-E0B502E0D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3530-4DC6-2D48-A988-ED48B94885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33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7DCC7-57A1-057A-E979-685945D97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8826"/>
            <a:ext cx="9144000" cy="952500"/>
          </a:xfrm>
          <a:solidFill>
            <a:srgbClr val="CC90B0"/>
          </a:solidFill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Inmunología y Cáncer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FFC308-9AC3-3BC4-8A8B-1EE456AA1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3018" y="3616325"/>
            <a:ext cx="9605963" cy="16557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María Jesús García Villanueva</a:t>
            </a:r>
          </a:p>
          <a:p>
            <a:r>
              <a:rPr lang="es-ES" b="1" dirty="0">
                <a:solidFill>
                  <a:schemeClr val="bg1"/>
                </a:solidFill>
              </a:rPr>
              <a:t>Servicio de Reumatología. Hospital Universitario Ramón y Cajal. Madrid</a:t>
            </a:r>
          </a:p>
          <a:p>
            <a:r>
              <a:rPr lang="es-ES" b="1" dirty="0">
                <a:solidFill>
                  <a:schemeClr val="bg1"/>
                </a:solidFill>
              </a:rPr>
              <a:t>12-Noviembre-2025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790B33-EFCA-B857-7029-2592799B0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753"/>
            <a:ext cx="4559119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24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155F119-5C4E-54F4-E1FC-B9FD300FED89}"/>
              </a:ext>
            </a:extLst>
          </p:cNvPr>
          <p:cNvSpPr txBox="1">
            <a:spLocks/>
          </p:cNvSpPr>
          <p:nvPr/>
        </p:nvSpPr>
        <p:spPr>
          <a:xfrm>
            <a:off x="838200" y="171451"/>
            <a:ext cx="10515600" cy="628650"/>
          </a:xfrm>
          <a:prstGeom prst="rect">
            <a:avLst/>
          </a:prstGeom>
          <a:solidFill>
            <a:srgbClr val="CC90B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Ciclo de la inmunología del cáncer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D9502C-D238-9B7E-5BE5-257D6323E106}"/>
              </a:ext>
            </a:extLst>
          </p:cNvPr>
          <p:cNvSpPr txBox="1"/>
          <p:nvPr/>
        </p:nvSpPr>
        <p:spPr>
          <a:xfrm>
            <a:off x="738187" y="1205328"/>
            <a:ext cx="7379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roceso cíclico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</a:t>
            </a:r>
            <a:r>
              <a:rPr lang="es-ES" sz="18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amplificar y expandir respuesta anti-tumoral</a:t>
            </a:r>
            <a:r>
              <a:rPr lang="es-E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370F96-0629-50B0-3231-1A969ECB4E8F}"/>
              </a:ext>
            </a:extLst>
          </p:cNvPr>
          <p:cNvSpPr txBox="1"/>
          <p:nvPr/>
        </p:nvSpPr>
        <p:spPr>
          <a:xfrm>
            <a:off x="8562975" y="1238009"/>
            <a:ext cx="2790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p</a:t>
            </a:r>
            <a:r>
              <a:rPr lang="es-ES" sz="18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asos escalonados</a:t>
            </a:r>
            <a:r>
              <a:rPr lang="es-E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C801BC9-D3D4-8D27-613C-6A416A775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4" t="3366" r="5055" b="2573"/>
          <a:stretch/>
        </p:blipFill>
        <p:spPr>
          <a:xfrm>
            <a:off x="376632" y="2045249"/>
            <a:ext cx="5436000" cy="409575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4DEE25E-959E-B576-829E-86B391556A8F}"/>
              </a:ext>
            </a:extLst>
          </p:cNvPr>
          <p:cNvSpPr txBox="1"/>
          <p:nvPr/>
        </p:nvSpPr>
        <p:spPr>
          <a:xfrm>
            <a:off x="5812632" y="1879352"/>
            <a:ext cx="6100762" cy="101566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1400" b="1" kern="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s-ES" sz="1400" b="1" kern="1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aso 1: </a:t>
            </a:r>
          </a:p>
          <a:p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élulas tumorales liberan </a:t>
            </a:r>
            <a:r>
              <a:rPr lang="es-ES" sz="1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Ags</a:t>
            </a:r>
            <a:endParaRPr lang="es-ES" sz="1400" kern="10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Captura de </a:t>
            </a:r>
            <a:r>
              <a:rPr lang="es-ES" sz="1400" kern="1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Ags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por “Células presentadoras de </a:t>
            </a:r>
            <a:r>
              <a:rPr lang="es-ES" sz="1400" kern="1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Ags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Células dendríticas (</a:t>
            </a:r>
            <a:r>
              <a:rPr lang="es-ES" sz="1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CDs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s-ES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3F75139-4F93-9B0C-652B-A768E15D2655}"/>
              </a:ext>
            </a:extLst>
          </p:cNvPr>
          <p:cNvCxnSpPr>
            <a:cxnSpLocks/>
          </p:cNvCxnSpPr>
          <p:nvPr/>
        </p:nvCxnSpPr>
        <p:spPr>
          <a:xfrm>
            <a:off x="738187" y="5882929"/>
            <a:ext cx="8905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BAC9B4D-F9A8-6659-9ABE-D4F388070139}"/>
              </a:ext>
            </a:extLst>
          </p:cNvPr>
          <p:cNvSpPr txBox="1"/>
          <p:nvPr/>
        </p:nvSpPr>
        <p:spPr>
          <a:xfrm>
            <a:off x="2241947" y="5298729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46CFA30-E561-68B1-E6BA-B3709D1BB0E1}"/>
              </a:ext>
            </a:extLst>
          </p:cNvPr>
          <p:cNvSpPr txBox="1"/>
          <p:nvPr/>
        </p:nvSpPr>
        <p:spPr>
          <a:xfrm>
            <a:off x="5812632" y="3974266"/>
            <a:ext cx="6100762" cy="73866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1400" b="1" kern="1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Paso 2: </a:t>
            </a:r>
          </a:p>
          <a:p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</a:t>
            </a:r>
            <a:r>
              <a:rPr lang="es-ES" sz="1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CDs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presentan </a:t>
            </a:r>
            <a:r>
              <a:rPr lang="es-ES" sz="1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Ags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las células T (LT)</a:t>
            </a:r>
          </a:p>
          <a:p>
            <a:endParaRPr lang="es-ES" sz="1400" kern="1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3F031F9-D5C9-CAFE-0F20-F2A438338926}"/>
              </a:ext>
            </a:extLst>
          </p:cNvPr>
          <p:cNvSpPr txBox="1"/>
          <p:nvPr/>
        </p:nvSpPr>
        <p:spPr>
          <a:xfrm>
            <a:off x="1183481" y="4140813"/>
            <a:ext cx="6167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70C159B5-AAB1-6861-B24A-DF511CBE8A20}"/>
              </a:ext>
            </a:extLst>
          </p:cNvPr>
          <p:cNvCxnSpPr>
            <a:cxnSpLocks/>
          </p:cNvCxnSpPr>
          <p:nvPr/>
        </p:nvCxnSpPr>
        <p:spPr>
          <a:xfrm flipV="1">
            <a:off x="1497807" y="4860207"/>
            <a:ext cx="0" cy="4750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BFAC08E-5300-B314-21FF-DA8B2DB88FAE}"/>
              </a:ext>
            </a:extLst>
          </p:cNvPr>
          <p:cNvSpPr txBox="1"/>
          <p:nvPr/>
        </p:nvSpPr>
        <p:spPr>
          <a:xfrm>
            <a:off x="5812632" y="4728387"/>
            <a:ext cx="6100762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1400" kern="1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Transporte </a:t>
            </a:r>
            <a:r>
              <a:rPr lang="es-ES" sz="1400" kern="100" dirty="0" err="1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Ags</a:t>
            </a:r>
            <a:r>
              <a:rPr lang="es-ES" sz="1400" kern="1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por </a:t>
            </a:r>
            <a:r>
              <a:rPr lang="es-ES" sz="1400" kern="100" dirty="0" err="1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CDs</a:t>
            </a:r>
            <a:r>
              <a:rPr lang="es-ES" sz="1400" kern="1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moléculas en la superficie de las células: moléculas del complejo mayor de histocompatibilidad (MHC).  </a:t>
            </a:r>
            <a:r>
              <a:rPr lang="es-ES" sz="1400" b="1" kern="1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clases principales: MHC I y MHC II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ED616F8-2837-463C-AC09-80E5F42DFDE4}"/>
              </a:ext>
            </a:extLst>
          </p:cNvPr>
          <p:cNvSpPr/>
          <p:nvPr/>
        </p:nvSpPr>
        <p:spPr>
          <a:xfrm>
            <a:off x="3078958" y="2045249"/>
            <a:ext cx="2697951" cy="4095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55C4BA1-265C-9E47-CB20-B38C6E1E4B5E}"/>
              </a:ext>
            </a:extLst>
          </p:cNvPr>
          <p:cNvSpPr/>
          <p:nvPr/>
        </p:nvSpPr>
        <p:spPr>
          <a:xfrm>
            <a:off x="781050" y="2224693"/>
            <a:ext cx="116205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9D6888F-3F00-CACD-7CD7-D10F7A22848C}"/>
              </a:ext>
            </a:extLst>
          </p:cNvPr>
          <p:cNvSpPr/>
          <p:nvPr/>
        </p:nvSpPr>
        <p:spPr>
          <a:xfrm>
            <a:off x="466723" y="4231009"/>
            <a:ext cx="1162050" cy="1088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A1F5E79-6B48-3003-BC2A-78EE97AC11D9}"/>
              </a:ext>
            </a:extLst>
          </p:cNvPr>
          <p:cNvSpPr txBox="1"/>
          <p:nvPr/>
        </p:nvSpPr>
        <p:spPr>
          <a:xfrm>
            <a:off x="10304585" y="6455717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 err="1">
                <a:effectLst/>
                <a:latin typeface="Helvetica" pitchFamily="2" charset="0"/>
              </a:rPr>
              <a:t>Immunity</a:t>
            </a:r>
            <a:r>
              <a:rPr lang="es-ES" sz="900" dirty="0">
                <a:effectLst/>
                <a:latin typeface="Helvetica" pitchFamily="2" charset="0"/>
              </a:rPr>
              <a:t> 39, </a:t>
            </a:r>
            <a:r>
              <a:rPr lang="es-ES" sz="900" dirty="0" err="1">
                <a:effectLst/>
                <a:latin typeface="Helvetica" pitchFamily="2" charset="0"/>
              </a:rPr>
              <a:t>July</a:t>
            </a:r>
            <a:r>
              <a:rPr lang="es-ES" sz="900" dirty="0">
                <a:effectLst/>
                <a:latin typeface="Helvetica" pitchFamily="2" charset="0"/>
              </a:rPr>
              <a:t> 25, 2013</a:t>
            </a:r>
          </a:p>
        </p:txBody>
      </p:sp>
    </p:spTree>
    <p:extLst>
      <p:ext uri="{BB962C8B-B14F-4D97-AF65-F5344CB8AC3E}">
        <p14:creationId xmlns:p14="http://schemas.microsoft.com/office/powerpoint/2010/main" val="327751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155F119-5C4E-54F4-E1FC-B9FD300FED89}"/>
              </a:ext>
            </a:extLst>
          </p:cNvPr>
          <p:cNvSpPr txBox="1">
            <a:spLocks/>
          </p:cNvSpPr>
          <p:nvPr/>
        </p:nvSpPr>
        <p:spPr>
          <a:xfrm>
            <a:off x="838200" y="171451"/>
            <a:ext cx="10515600" cy="628650"/>
          </a:xfrm>
          <a:prstGeom prst="rect">
            <a:avLst/>
          </a:prstGeom>
          <a:solidFill>
            <a:srgbClr val="CC90B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Ciclo de la inmunología del cáncer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D9502C-D238-9B7E-5BE5-257D6323E106}"/>
              </a:ext>
            </a:extLst>
          </p:cNvPr>
          <p:cNvSpPr txBox="1"/>
          <p:nvPr/>
        </p:nvSpPr>
        <p:spPr>
          <a:xfrm>
            <a:off x="738187" y="1205328"/>
            <a:ext cx="7379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roceso cíclico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</a:t>
            </a:r>
            <a:r>
              <a:rPr lang="es-ES" sz="18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amplificar y expandir respuesta anti-tumoral</a:t>
            </a:r>
            <a:r>
              <a:rPr lang="es-E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370F96-0629-50B0-3231-1A969ECB4E8F}"/>
              </a:ext>
            </a:extLst>
          </p:cNvPr>
          <p:cNvSpPr txBox="1"/>
          <p:nvPr/>
        </p:nvSpPr>
        <p:spPr>
          <a:xfrm>
            <a:off x="8562975" y="1238009"/>
            <a:ext cx="2790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p</a:t>
            </a:r>
            <a:r>
              <a:rPr lang="es-ES" sz="18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asos escalonados</a:t>
            </a:r>
            <a:r>
              <a:rPr lang="es-E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C801BC9-D3D4-8D27-613C-6A416A775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4" t="3366" r="5055" b="2573"/>
          <a:stretch/>
        </p:blipFill>
        <p:spPr>
          <a:xfrm>
            <a:off x="376632" y="2045249"/>
            <a:ext cx="5436000" cy="4095754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3F75139-4F93-9B0C-652B-A768E15D2655}"/>
              </a:ext>
            </a:extLst>
          </p:cNvPr>
          <p:cNvCxnSpPr>
            <a:cxnSpLocks/>
          </p:cNvCxnSpPr>
          <p:nvPr/>
        </p:nvCxnSpPr>
        <p:spPr>
          <a:xfrm>
            <a:off x="738187" y="5882929"/>
            <a:ext cx="8905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BAC9B4D-F9A8-6659-9ABE-D4F388070139}"/>
              </a:ext>
            </a:extLst>
          </p:cNvPr>
          <p:cNvSpPr txBox="1"/>
          <p:nvPr/>
        </p:nvSpPr>
        <p:spPr>
          <a:xfrm>
            <a:off x="2241947" y="5298729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3F031F9-D5C9-CAFE-0F20-F2A438338926}"/>
              </a:ext>
            </a:extLst>
          </p:cNvPr>
          <p:cNvSpPr txBox="1"/>
          <p:nvPr/>
        </p:nvSpPr>
        <p:spPr>
          <a:xfrm>
            <a:off x="1183481" y="4140813"/>
            <a:ext cx="6167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70C159B5-AAB1-6861-B24A-DF511CBE8A20}"/>
              </a:ext>
            </a:extLst>
          </p:cNvPr>
          <p:cNvCxnSpPr>
            <a:cxnSpLocks/>
          </p:cNvCxnSpPr>
          <p:nvPr/>
        </p:nvCxnSpPr>
        <p:spPr>
          <a:xfrm flipV="1">
            <a:off x="1497807" y="4860207"/>
            <a:ext cx="0" cy="4750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4131AA5-9461-033A-9C62-BA6D099F1F8D}"/>
              </a:ext>
            </a:extLst>
          </p:cNvPr>
          <p:cNvSpPr txBox="1"/>
          <p:nvPr/>
        </p:nvSpPr>
        <p:spPr>
          <a:xfrm>
            <a:off x="1546621" y="2717187"/>
            <a:ext cx="5072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3E5FA70-DADC-D3FC-0771-DD8EAA06B65C}"/>
              </a:ext>
            </a:extLst>
          </p:cNvPr>
          <p:cNvCxnSpPr>
            <a:cxnSpLocks/>
          </p:cNvCxnSpPr>
          <p:nvPr/>
        </p:nvCxnSpPr>
        <p:spPr>
          <a:xfrm>
            <a:off x="656033" y="3232389"/>
            <a:ext cx="8905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ED616F8-2837-463C-AC09-80E5F42DFDE4}"/>
              </a:ext>
            </a:extLst>
          </p:cNvPr>
          <p:cNvSpPr/>
          <p:nvPr/>
        </p:nvSpPr>
        <p:spPr>
          <a:xfrm>
            <a:off x="3078958" y="2045249"/>
            <a:ext cx="2697951" cy="4095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9221258-C244-6D9A-6333-44A869E71968}"/>
              </a:ext>
            </a:extLst>
          </p:cNvPr>
          <p:cNvSpPr txBox="1"/>
          <p:nvPr/>
        </p:nvSpPr>
        <p:spPr>
          <a:xfrm>
            <a:off x="6743975" y="5936325"/>
            <a:ext cx="4326826" cy="307777"/>
          </a:xfrm>
          <a:prstGeom prst="rect">
            <a:avLst/>
          </a:prstGeom>
          <a:solidFill>
            <a:srgbClr val="CC90B0"/>
          </a:solidFill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Naturaleza respuesta inmune: en Paso 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A6F430F-0BBC-FFC0-7A8C-EBB597E5DEE1}"/>
              </a:ext>
            </a:extLst>
          </p:cNvPr>
          <p:cNvSpPr txBox="1"/>
          <p:nvPr/>
        </p:nvSpPr>
        <p:spPr>
          <a:xfrm>
            <a:off x="5443629" y="2717187"/>
            <a:ext cx="6238691" cy="523220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1400" b="1" kern="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Paso 3:</a:t>
            </a:r>
          </a:p>
          <a:p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ctivación </a:t>
            </a:r>
            <a:r>
              <a:rPr lang="es-ES" sz="1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linfocitos o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células T efectoras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contra </a:t>
            </a:r>
            <a:r>
              <a:rPr lang="es-ES" sz="1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Ags</a:t>
            </a:r>
            <a:r>
              <a:rPr lang="es-ES" sz="1400" kern="1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s-ES" sz="1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extraños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DE9FCBD-0A1D-169D-9025-4A92E756082B}"/>
              </a:ext>
            </a:extLst>
          </p:cNvPr>
          <p:cNvSpPr txBox="1"/>
          <p:nvPr/>
        </p:nvSpPr>
        <p:spPr>
          <a:xfrm>
            <a:off x="5343218" y="3888317"/>
            <a:ext cx="2808782" cy="307777"/>
          </a:xfrm>
          <a:prstGeom prst="rect">
            <a:avLst/>
          </a:prstGeom>
          <a:noFill/>
          <a:ln w="349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Linfocitos T citotóxicos CD8+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70A91CE-A41B-DF0D-8744-0FF6E7FFC720}"/>
              </a:ext>
            </a:extLst>
          </p:cNvPr>
          <p:cNvSpPr txBox="1"/>
          <p:nvPr/>
        </p:nvSpPr>
        <p:spPr>
          <a:xfrm>
            <a:off x="8840864" y="3918715"/>
            <a:ext cx="3116622" cy="523220"/>
          </a:xfrm>
          <a:prstGeom prst="rect">
            <a:avLst/>
          </a:prstGeom>
          <a:noFill/>
          <a:ln w="349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Linfocitos T colaboradores CD4+</a:t>
            </a:r>
          </a:p>
          <a:p>
            <a:pPr algn="ctr"/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T </a:t>
            </a:r>
            <a:r>
              <a:rPr lang="es-ES" sz="14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Helpers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731829AC-A05A-EE9B-A589-D84DC3D492D7}"/>
              </a:ext>
            </a:extLst>
          </p:cNvPr>
          <p:cNvCxnSpPr>
            <a:cxnSpLocks/>
            <a:stCxn id="2" idx="2"/>
            <a:endCxn id="11" idx="0"/>
          </p:cNvCxnSpPr>
          <p:nvPr/>
        </p:nvCxnSpPr>
        <p:spPr>
          <a:xfrm flipH="1">
            <a:off x="6747609" y="3240407"/>
            <a:ext cx="1815366" cy="647910"/>
          </a:xfrm>
          <a:prstGeom prst="straightConnector1">
            <a:avLst/>
          </a:prstGeom>
          <a:ln w="34925">
            <a:solidFill>
              <a:srgbClr val="CC90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F7B5AD03-CDED-76AD-863C-394420B2974C}"/>
              </a:ext>
            </a:extLst>
          </p:cNvPr>
          <p:cNvCxnSpPr>
            <a:cxnSpLocks/>
            <a:stCxn id="2" idx="2"/>
            <a:endCxn id="12" idx="0"/>
          </p:cNvCxnSpPr>
          <p:nvPr/>
        </p:nvCxnSpPr>
        <p:spPr>
          <a:xfrm>
            <a:off x="8562975" y="3240407"/>
            <a:ext cx="1836200" cy="678308"/>
          </a:xfrm>
          <a:prstGeom prst="straightConnector1">
            <a:avLst/>
          </a:prstGeom>
          <a:ln w="34925">
            <a:solidFill>
              <a:srgbClr val="CC90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441DAF0-4337-75BF-23C1-EB02E5437477}"/>
              </a:ext>
            </a:extLst>
          </p:cNvPr>
          <p:cNvSpPr txBox="1"/>
          <p:nvPr/>
        </p:nvSpPr>
        <p:spPr>
          <a:xfrm>
            <a:off x="5062942" y="4494756"/>
            <a:ext cx="319430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800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matar” las células neoplásicas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32465CE-9003-F3BB-CC1F-68EAA76D8669}"/>
              </a:ext>
            </a:extLst>
          </p:cNvPr>
          <p:cNvSpPr txBox="1"/>
          <p:nvPr/>
        </p:nvSpPr>
        <p:spPr>
          <a:xfrm>
            <a:off x="7091365" y="5037801"/>
            <a:ext cx="480099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Alertar otras células como LT reguladores (</a:t>
            </a:r>
            <a:r>
              <a:rPr lang="es-ES" sz="14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Treg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</a:t>
            </a:r>
          </a:p>
          <a:p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Inhibir la activación de células del sistema inmune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249D9439-242F-4B9B-ECA1-616EE3996634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747609" y="4196094"/>
            <a:ext cx="16229" cy="294718"/>
          </a:xfrm>
          <a:prstGeom prst="straightConnector1">
            <a:avLst/>
          </a:prstGeom>
          <a:ln w="34925">
            <a:solidFill>
              <a:srgbClr val="CC90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C4D58098-4793-842D-E8F2-6DE060A7229A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0399175" y="4441935"/>
            <a:ext cx="0" cy="549017"/>
          </a:xfrm>
          <a:prstGeom prst="straightConnector1">
            <a:avLst/>
          </a:prstGeom>
          <a:ln w="34925">
            <a:solidFill>
              <a:srgbClr val="CC90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5FF0F662-17A9-5DE2-C054-F0D296EEADF6}"/>
              </a:ext>
            </a:extLst>
          </p:cNvPr>
          <p:cNvSpPr txBox="1"/>
          <p:nvPr/>
        </p:nvSpPr>
        <p:spPr>
          <a:xfrm>
            <a:off x="10399175" y="6503990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 err="1">
                <a:effectLst/>
                <a:latin typeface="Helvetica" pitchFamily="2" charset="0"/>
              </a:rPr>
              <a:t>Immunity</a:t>
            </a:r>
            <a:r>
              <a:rPr lang="es-ES" sz="900" dirty="0">
                <a:effectLst/>
                <a:latin typeface="Helvetica" pitchFamily="2" charset="0"/>
              </a:rPr>
              <a:t> 39, </a:t>
            </a:r>
            <a:r>
              <a:rPr lang="es-ES" sz="900" dirty="0" err="1">
                <a:effectLst/>
                <a:latin typeface="Helvetica" pitchFamily="2" charset="0"/>
              </a:rPr>
              <a:t>July</a:t>
            </a:r>
            <a:r>
              <a:rPr lang="es-ES" sz="900" dirty="0">
                <a:effectLst/>
                <a:latin typeface="Helvetica" pitchFamily="2" charset="0"/>
              </a:rPr>
              <a:t> 25, 2013</a:t>
            </a:r>
          </a:p>
        </p:txBody>
      </p:sp>
    </p:spTree>
    <p:extLst>
      <p:ext uri="{BB962C8B-B14F-4D97-AF65-F5344CB8AC3E}">
        <p14:creationId xmlns:p14="http://schemas.microsoft.com/office/powerpoint/2010/main" val="8929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1" grpId="0" animBg="1"/>
      <p:bldP spid="12" grpId="0" animBg="1"/>
      <p:bldP spid="28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155F119-5C4E-54F4-E1FC-B9FD300FED89}"/>
              </a:ext>
            </a:extLst>
          </p:cNvPr>
          <p:cNvSpPr txBox="1">
            <a:spLocks/>
          </p:cNvSpPr>
          <p:nvPr/>
        </p:nvSpPr>
        <p:spPr>
          <a:xfrm>
            <a:off x="838200" y="171451"/>
            <a:ext cx="10515600" cy="628650"/>
          </a:xfrm>
          <a:prstGeom prst="rect">
            <a:avLst/>
          </a:prstGeom>
          <a:solidFill>
            <a:srgbClr val="CC90B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Ciclo de la inmunología del cáncer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D9502C-D238-9B7E-5BE5-257D6323E106}"/>
              </a:ext>
            </a:extLst>
          </p:cNvPr>
          <p:cNvSpPr txBox="1"/>
          <p:nvPr/>
        </p:nvSpPr>
        <p:spPr>
          <a:xfrm>
            <a:off x="738187" y="1205328"/>
            <a:ext cx="7379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roceso cíclico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</a:t>
            </a:r>
            <a:r>
              <a:rPr lang="es-ES" sz="18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amplificar y expandir respuesta anti-tumoral</a:t>
            </a:r>
            <a:r>
              <a:rPr lang="es-E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370F96-0629-50B0-3231-1A969ECB4E8F}"/>
              </a:ext>
            </a:extLst>
          </p:cNvPr>
          <p:cNvSpPr txBox="1"/>
          <p:nvPr/>
        </p:nvSpPr>
        <p:spPr>
          <a:xfrm>
            <a:off x="8562975" y="1238009"/>
            <a:ext cx="2790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p</a:t>
            </a:r>
            <a:r>
              <a:rPr lang="es-ES" sz="18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asos escalonados</a:t>
            </a:r>
            <a:r>
              <a:rPr lang="es-E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C801BC9-D3D4-8D27-613C-6A416A775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4" t="3366" r="5055" b="2573"/>
          <a:stretch/>
        </p:blipFill>
        <p:spPr>
          <a:xfrm>
            <a:off x="376632" y="2045249"/>
            <a:ext cx="5436000" cy="4095754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3F75139-4F93-9B0C-652B-A768E15D2655}"/>
              </a:ext>
            </a:extLst>
          </p:cNvPr>
          <p:cNvCxnSpPr>
            <a:cxnSpLocks/>
          </p:cNvCxnSpPr>
          <p:nvPr/>
        </p:nvCxnSpPr>
        <p:spPr>
          <a:xfrm>
            <a:off x="738187" y="5882929"/>
            <a:ext cx="8905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BAC9B4D-F9A8-6659-9ABE-D4F388070139}"/>
              </a:ext>
            </a:extLst>
          </p:cNvPr>
          <p:cNvSpPr txBox="1"/>
          <p:nvPr/>
        </p:nvSpPr>
        <p:spPr>
          <a:xfrm>
            <a:off x="2241947" y="5298729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46CFA30-E561-68B1-E6BA-B3709D1BB0E1}"/>
              </a:ext>
            </a:extLst>
          </p:cNvPr>
          <p:cNvSpPr txBox="1"/>
          <p:nvPr/>
        </p:nvSpPr>
        <p:spPr>
          <a:xfrm>
            <a:off x="5962648" y="3774353"/>
            <a:ext cx="6100762" cy="1169551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1400" b="1" kern="1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Paso 6: </a:t>
            </a:r>
          </a:p>
          <a:p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Células T reconocen específicamente a células tumorales</a:t>
            </a:r>
          </a:p>
          <a:p>
            <a:endParaRPr lang="es-ES" sz="1400" b="1" kern="1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b="1" kern="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Paso 7:</a:t>
            </a:r>
          </a:p>
          <a:p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Destrucción célula tumoral</a:t>
            </a:r>
            <a:endParaRPr lang="es-ES" sz="1400" kern="10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3F031F9-D5C9-CAFE-0F20-F2A438338926}"/>
              </a:ext>
            </a:extLst>
          </p:cNvPr>
          <p:cNvSpPr txBox="1"/>
          <p:nvPr/>
        </p:nvSpPr>
        <p:spPr>
          <a:xfrm>
            <a:off x="1183481" y="4140813"/>
            <a:ext cx="6167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70C159B5-AAB1-6861-B24A-DF511CBE8A20}"/>
              </a:ext>
            </a:extLst>
          </p:cNvPr>
          <p:cNvCxnSpPr>
            <a:cxnSpLocks/>
          </p:cNvCxnSpPr>
          <p:nvPr/>
        </p:nvCxnSpPr>
        <p:spPr>
          <a:xfrm flipV="1">
            <a:off x="1497807" y="4860207"/>
            <a:ext cx="0" cy="4750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4131AA5-9461-033A-9C62-BA6D099F1F8D}"/>
              </a:ext>
            </a:extLst>
          </p:cNvPr>
          <p:cNvSpPr txBox="1"/>
          <p:nvPr/>
        </p:nvSpPr>
        <p:spPr>
          <a:xfrm>
            <a:off x="1546621" y="2717187"/>
            <a:ext cx="5072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3E5FA70-DADC-D3FC-0771-DD8EAA06B65C}"/>
              </a:ext>
            </a:extLst>
          </p:cNvPr>
          <p:cNvCxnSpPr>
            <a:cxnSpLocks/>
          </p:cNvCxnSpPr>
          <p:nvPr/>
        </p:nvCxnSpPr>
        <p:spPr>
          <a:xfrm>
            <a:off x="656033" y="3232389"/>
            <a:ext cx="8905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F55598D-50BD-C17B-B482-809EC6A1566D}"/>
              </a:ext>
            </a:extLst>
          </p:cNvPr>
          <p:cNvSpPr txBox="1"/>
          <p:nvPr/>
        </p:nvSpPr>
        <p:spPr>
          <a:xfrm>
            <a:off x="5962648" y="2201783"/>
            <a:ext cx="6100762" cy="954107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1400" b="1" kern="1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Paso </a:t>
            </a:r>
            <a:r>
              <a:rPr lang="es-ES" sz="1400" b="1" kern="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s-ES" sz="1400" b="1" kern="1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Células T circulan vasos sanguíneos</a:t>
            </a:r>
          </a:p>
          <a:p>
            <a:r>
              <a:rPr lang="es-ES" sz="1400" b="1" kern="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Paso 5:</a:t>
            </a:r>
          </a:p>
          <a:p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Infiltran lecho tumoral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2ABF11-DE78-F7F2-2400-2105634CA3AD}"/>
              </a:ext>
            </a:extLst>
          </p:cNvPr>
          <p:cNvSpPr txBox="1"/>
          <p:nvPr/>
        </p:nvSpPr>
        <p:spPr>
          <a:xfrm>
            <a:off x="3214091" y="2218385"/>
            <a:ext cx="5072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9AE8ECC-9DFB-9851-DA73-E5758FC5D840}"/>
              </a:ext>
            </a:extLst>
          </p:cNvPr>
          <p:cNvSpPr txBox="1"/>
          <p:nvPr/>
        </p:nvSpPr>
        <p:spPr>
          <a:xfrm>
            <a:off x="4295178" y="3204392"/>
            <a:ext cx="5072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8CFCAA5-61E0-3637-A209-EA830E0CF8A4}"/>
              </a:ext>
            </a:extLst>
          </p:cNvPr>
          <p:cNvSpPr txBox="1"/>
          <p:nvPr/>
        </p:nvSpPr>
        <p:spPr>
          <a:xfrm>
            <a:off x="4295177" y="4494756"/>
            <a:ext cx="5072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0EC6FB-85E3-938A-27B2-88A87B713C97}"/>
              </a:ext>
            </a:extLst>
          </p:cNvPr>
          <p:cNvSpPr txBox="1"/>
          <p:nvPr/>
        </p:nvSpPr>
        <p:spPr>
          <a:xfrm>
            <a:off x="3480790" y="5286433"/>
            <a:ext cx="5072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731153-8ED3-ABF7-A2C9-988ADD55B867}"/>
              </a:ext>
            </a:extLst>
          </p:cNvPr>
          <p:cNvSpPr txBox="1"/>
          <p:nvPr/>
        </p:nvSpPr>
        <p:spPr>
          <a:xfrm>
            <a:off x="5970979" y="4996842"/>
            <a:ext cx="6100762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kern="1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muerte/destrucción </a:t>
            </a:r>
            <a:r>
              <a:rPr lang="es-ES" sz="1400" kern="1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</a:t>
            </a:r>
            <a:r>
              <a:rPr lang="es-ES" sz="1400" kern="1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liberación de nuevo de </a:t>
            </a:r>
            <a:r>
              <a:rPr lang="es-ES" sz="1400" kern="100" dirty="0" err="1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Ags</a:t>
            </a:r>
            <a:r>
              <a:rPr lang="es-ES" sz="1400" kern="1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asociados al tumor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kern="1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Nuevo comienzo del paso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kern="1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Aumento amplitud y profundidad de respuestas en siguientes “vueltas del ciclo”</a:t>
            </a:r>
            <a:endParaRPr lang="es-ES" sz="14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8956EDF-CFAD-8DA9-A7C0-15C6F49959C7}"/>
              </a:ext>
            </a:extLst>
          </p:cNvPr>
          <p:cNvSpPr txBox="1"/>
          <p:nvPr/>
        </p:nvSpPr>
        <p:spPr>
          <a:xfrm>
            <a:off x="10274545" y="6545391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 err="1">
                <a:effectLst/>
                <a:latin typeface="Helvetica" pitchFamily="2" charset="0"/>
              </a:rPr>
              <a:t>Immunity</a:t>
            </a:r>
            <a:r>
              <a:rPr lang="es-ES" sz="900" dirty="0">
                <a:effectLst/>
                <a:latin typeface="Helvetica" pitchFamily="2" charset="0"/>
              </a:rPr>
              <a:t> 39, </a:t>
            </a:r>
            <a:r>
              <a:rPr lang="es-ES" sz="900" dirty="0" err="1">
                <a:effectLst/>
                <a:latin typeface="Helvetica" pitchFamily="2" charset="0"/>
              </a:rPr>
              <a:t>July</a:t>
            </a:r>
            <a:r>
              <a:rPr lang="es-ES" sz="900" dirty="0">
                <a:effectLst/>
                <a:latin typeface="Helvetica" pitchFamily="2" charset="0"/>
              </a:rPr>
              <a:t> 25, 2013</a:t>
            </a:r>
          </a:p>
        </p:txBody>
      </p:sp>
    </p:spTree>
    <p:extLst>
      <p:ext uri="{BB962C8B-B14F-4D97-AF65-F5344CB8AC3E}">
        <p14:creationId xmlns:p14="http://schemas.microsoft.com/office/powerpoint/2010/main" val="25223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C30E8-0C69-466D-5775-9B3A9CC54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9"/>
            <a:ext cx="10515600" cy="6921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8836E6-3950-94BF-9AC8-ADACE97C3BE4}"/>
              </a:ext>
            </a:extLst>
          </p:cNvPr>
          <p:cNvSpPr>
            <a:spLocks noGrp="1"/>
          </p:cNvSpPr>
          <p:nvPr>
            <p:ph idx="1"/>
          </p:nvPr>
        </p:nvSpPr>
        <p:spPr>
          <a:ln w="34925">
            <a:solidFill>
              <a:srgbClr val="CC90B0"/>
            </a:solidFill>
          </a:ln>
        </p:spPr>
        <p:txBody>
          <a:bodyPr>
            <a:normAutofit/>
          </a:bodyPr>
          <a:lstStyle/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Introducción</a:t>
            </a:r>
          </a:p>
          <a:p>
            <a:endParaRPr lang="es-ES" sz="16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Respuesta inmune antitumoral. Ciclo de la Inmunología del cáncer</a:t>
            </a:r>
          </a:p>
          <a:p>
            <a:endParaRPr lang="es-ES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Inmunoedición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cáncer (IEC). Mecanismos de escape</a:t>
            </a:r>
          </a:p>
          <a:p>
            <a:endParaRPr lang="es-ES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Tratamiento del cáncer: Inmunoterapia: Inhibidores </a:t>
            </a:r>
            <a:r>
              <a:rPr lang="es-ES" sz="16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checkpoints</a:t>
            </a:r>
            <a:r>
              <a:rPr lang="es-ES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endParaRPr lang="es-ES" sz="16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676069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C6B588-3ACE-CD2F-9E27-083628646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840" y="2752864"/>
            <a:ext cx="7721600" cy="2882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C107FA0-F950-5F3B-2558-4653D400EE9D}"/>
              </a:ext>
            </a:extLst>
          </p:cNvPr>
          <p:cNvSpPr txBox="1">
            <a:spLocks/>
          </p:cNvSpPr>
          <p:nvPr/>
        </p:nvSpPr>
        <p:spPr>
          <a:xfrm>
            <a:off x="838200" y="171451"/>
            <a:ext cx="10515600" cy="628650"/>
          </a:xfrm>
          <a:prstGeom prst="rect">
            <a:avLst/>
          </a:prstGeom>
          <a:solidFill>
            <a:srgbClr val="CC90B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Inmunoedición</a:t>
            </a:r>
            <a:r>
              <a:rPr lang="es-E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cáncer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B1A83CF-47E8-B4C1-AC77-60DF81DBB9B7}"/>
              </a:ext>
            </a:extLst>
          </p:cNvPr>
          <p:cNvSpPr txBox="1"/>
          <p:nvPr/>
        </p:nvSpPr>
        <p:spPr>
          <a:xfrm>
            <a:off x="674695" y="1355622"/>
            <a:ext cx="6850080" cy="307777"/>
          </a:xfrm>
          <a:prstGeom prst="rect">
            <a:avLst/>
          </a:prstGeom>
          <a:noFill/>
          <a:ln w="34925">
            <a:solidFill>
              <a:srgbClr val="CC90B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14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Intento de entender complejas interacciones células inmunes y tumorales</a:t>
            </a:r>
            <a:r>
              <a:rPr lang="es-ES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4EAB703-9141-F2F2-5F4B-7A5943DE41E1}"/>
              </a:ext>
            </a:extLst>
          </p:cNvPr>
          <p:cNvSpPr txBox="1"/>
          <p:nvPr/>
        </p:nvSpPr>
        <p:spPr>
          <a:xfrm>
            <a:off x="8523490" y="1377053"/>
            <a:ext cx="2943563" cy="307777"/>
          </a:xfrm>
          <a:prstGeom prst="rect">
            <a:avLst/>
          </a:prstGeom>
          <a:noFill/>
          <a:ln w="34925">
            <a:solidFill>
              <a:srgbClr val="CC90B0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Microambiente tumoral (TME)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8378422-7CA5-2FD1-36AD-24B020EB977D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>
            <a:off x="7524775" y="1509511"/>
            <a:ext cx="998715" cy="21431"/>
          </a:xfrm>
          <a:prstGeom prst="straightConnector1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B920EF7-5051-5AA1-1F3F-8E026941FF2D}"/>
              </a:ext>
            </a:extLst>
          </p:cNvPr>
          <p:cNvSpPr txBox="1"/>
          <p:nvPr/>
        </p:nvSpPr>
        <p:spPr>
          <a:xfrm>
            <a:off x="3567838" y="2038363"/>
            <a:ext cx="5328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rgbClr val="BE6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dinámico: Eliminación, equilibrio y escape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B9464C-D774-C9F4-C5AB-A34D159B220A}"/>
              </a:ext>
            </a:extLst>
          </p:cNvPr>
          <p:cNvSpPr txBox="1"/>
          <p:nvPr/>
        </p:nvSpPr>
        <p:spPr>
          <a:xfrm>
            <a:off x="9804516" y="6455717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>
                <a:effectLst/>
                <a:latin typeface="Times New Roman" panose="02020603050405020304" pitchFamily="18" charset="0"/>
              </a:rPr>
              <a:t>Clin </a:t>
            </a:r>
            <a:r>
              <a:rPr lang="es-ES" sz="900" dirty="0" err="1">
                <a:effectLst/>
                <a:latin typeface="Times New Roman" panose="02020603050405020304" pitchFamily="18" charset="0"/>
              </a:rPr>
              <a:t>Cancer</a:t>
            </a:r>
            <a:r>
              <a:rPr lang="es-ES" sz="900" dirty="0">
                <a:effectLst/>
                <a:latin typeface="Times New Roman" panose="02020603050405020304" pitchFamily="18" charset="0"/>
              </a:rPr>
              <a:t> Res. March 15. 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9BCCD2C-7EB9-8C12-210D-2AB185F81AAF}"/>
              </a:ext>
            </a:extLst>
          </p:cNvPr>
          <p:cNvSpPr txBox="1"/>
          <p:nvPr/>
        </p:nvSpPr>
        <p:spPr>
          <a:xfrm>
            <a:off x="401515" y="6386467"/>
            <a:ext cx="79541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>
                <a:effectLst/>
                <a:latin typeface="Helvetica" pitchFamily="2" charset="0"/>
              </a:rPr>
              <a:t>A. J. T. George et al. 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BABA5DF-5561-40D8-74E2-1430CD0C7C84}"/>
              </a:ext>
            </a:extLst>
          </p:cNvPr>
          <p:cNvSpPr txBox="1"/>
          <p:nvPr/>
        </p:nvSpPr>
        <p:spPr>
          <a:xfrm>
            <a:off x="402328" y="6571133"/>
            <a:ext cx="79541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 err="1">
                <a:effectLst/>
                <a:latin typeface="Helvetica" pitchFamily="2" charset="0"/>
              </a:rPr>
              <a:t>Interactions</a:t>
            </a:r>
            <a:r>
              <a:rPr lang="es-ES" sz="900" dirty="0">
                <a:effectLst/>
                <a:latin typeface="Helvetica" pitchFamily="2" charset="0"/>
              </a:rPr>
              <a:t> Between </a:t>
            </a:r>
            <a:r>
              <a:rPr lang="es-ES" sz="900" dirty="0" err="1">
                <a:effectLst/>
                <a:latin typeface="Helvetica" pitchFamily="2" charset="0"/>
              </a:rPr>
              <a:t>the</a:t>
            </a:r>
            <a:r>
              <a:rPr lang="es-ES" sz="900" dirty="0">
                <a:effectLst/>
                <a:latin typeface="Helvetica" pitchFamily="2" charset="0"/>
              </a:rPr>
              <a:t> Innate and Adaptive </a:t>
            </a:r>
            <a:r>
              <a:rPr lang="es-ES" sz="900" dirty="0" err="1">
                <a:effectLst/>
                <a:latin typeface="Helvetica" pitchFamily="2" charset="0"/>
              </a:rPr>
              <a:t>Immune</a:t>
            </a:r>
            <a:r>
              <a:rPr lang="es-ES" sz="900" dirty="0">
                <a:effectLst/>
                <a:latin typeface="Helvetica" pitchFamily="2" charset="0"/>
              </a:rPr>
              <a:t> Responses </a:t>
            </a:r>
          </a:p>
        </p:txBody>
      </p:sp>
    </p:spTree>
    <p:extLst>
      <p:ext uri="{BB962C8B-B14F-4D97-AF65-F5344CB8AC3E}">
        <p14:creationId xmlns:p14="http://schemas.microsoft.com/office/powerpoint/2010/main" val="1189399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C6B588-3ACE-CD2F-9E27-083628646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666" y="2674125"/>
            <a:ext cx="7721600" cy="2882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C107FA0-F950-5F3B-2558-4653D400EE9D}"/>
              </a:ext>
            </a:extLst>
          </p:cNvPr>
          <p:cNvSpPr txBox="1">
            <a:spLocks/>
          </p:cNvSpPr>
          <p:nvPr/>
        </p:nvSpPr>
        <p:spPr>
          <a:xfrm>
            <a:off x="838200" y="171451"/>
            <a:ext cx="10515600" cy="628650"/>
          </a:xfrm>
          <a:prstGeom prst="rect">
            <a:avLst/>
          </a:prstGeom>
          <a:solidFill>
            <a:srgbClr val="CC90B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Inmunoedición</a:t>
            </a:r>
            <a:r>
              <a:rPr lang="es-E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cáncer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3B83B06-A84B-125B-DE0C-BC123C705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521" y="2495575"/>
            <a:ext cx="4891745" cy="32400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B529380-EDED-2BAD-64A9-2F422EBA3EAF}"/>
              </a:ext>
            </a:extLst>
          </p:cNvPr>
          <p:cNvSpPr txBox="1"/>
          <p:nvPr/>
        </p:nvSpPr>
        <p:spPr>
          <a:xfrm>
            <a:off x="4581671" y="1376842"/>
            <a:ext cx="194155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Inmunovigilancia</a:t>
            </a:r>
            <a:endParaRPr lang="es-ES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FB293A9-6F49-1D04-9F3E-5738E5DC7BFC}"/>
              </a:ext>
            </a:extLst>
          </p:cNvPr>
          <p:cNvSpPr txBox="1"/>
          <p:nvPr/>
        </p:nvSpPr>
        <p:spPr>
          <a:xfrm>
            <a:off x="7002077" y="1348324"/>
            <a:ext cx="3618298" cy="307777"/>
          </a:xfrm>
          <a:prstGeom prst="rect">
            <a:avLst/>
          </a:prstGeom>
          <a:solidFill>
            <a:srgbClr val="CC90B0"/>
          </a:solidFill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Ciclo de la inmunología del cáncer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2157FBC-EBE6-FA12-671F-68BEC39EFC52}"/>
              </a:ext>
            </a:extLst>
          </p:cNvPr>
          <p:cNvSpPr txBox="1"/>
          <p:nvPr/>
        </p:nvSpPr>
        <p:spPr>
          <a:xfrm>
            <a:off x="2176666" y="1398596"/>
            <a:ext cx="1348446" cy="307777"/>
          </a:xfrm>
          <a:prstGeom prst="rect">
            <a:avLst/>
          </a:prstGeom>
          <a:solidFill>
            <a:schemeClr val="bg1"/>
          </a:solidFill>
          <a:ln>
            <a:solidFill>
              <a:srgbClr val="CC90B0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rgbClr val="BE6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Eliminación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F3486AEE-983C-25C2-B005-041435D7AEEF}"/>
                  </a:ext>
                </a:extLst>
              </p:cNvPr>
              <p:cNvSpPr txBox="1"/>
              <p:nvPr/>
            </p:nvSpPr>
            <p:spPr>
              <a:xfrm>
                <a:off x="3764536" y="1269120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F3486AEE-983C-25C2-B005-041435D7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536" y="1269120"/>
                <a:ext cx="5341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017B25A7-E47C-92C0-67A3-B351D8902881}"/>
              </a:ext>
            </a:extLst>
          </p:cNvPr>
          <p:cNvSpPr txBox="1"/>
          <p:nvPr/>
        </p:nvSpPr>
        <p:spPr>
          <a:xfrm>
            <a:off x="10163907" y="6528896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>
                <a:effectLst/>
                <a:latin typeface="Times New Roman" panose="02020603050405020304" pitchFamily="18" charset="0"/>
              </a:rPr>
              <a:t>Clin </a:t>
            </a:r>
            <a:r>
              <a:rPr lang="es-ES" sz="900" dirty="0" err="1">
                <a:effectLst/>
                <a:latin typeface="Times New Roman" panose="02020603050405020304" pitchFamily="18" charset="0"/>
              </a:rPr>
              <a:t>Cancer</a:t>
            </a:r>
            <a:r>
              <a:rPr lang="es-ES" sz="900" dirty="0">
                <a:effectLst/>
                <a:latin typeface="Times New Roman" panose="02020603050405020304" pitchFamily="18" charset="0"/>
              </a:rPr>
              <a:t> Res. March 15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330534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C6B588-3ACE-CD2F-9E27-083628646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52" y="1803063"/>
            <a:ext cx="7721600" cy="28829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C107FA0-F950-5F3B-2558-4653D400EE9D}"/>
              </a:ext>
            </a:extLst>
          </p:cNvPr>
          <p:cNvSpPr txBox="1">
            <a:spLocks/>
          </p:cNvSpPr>
          <p:nvPr/>
        </p:nvSpPr>
        <p:spPr>
          <a:xfrm>
            <a:off x="838200" y="171451"/>
            <a:ext cx="10515600" cy="628650"/>
          </a:xfrm>
          <a:prstGeom prst="rect">
            <a:avLst/>
          </a:prstGeom>
          <a:solidFill>
            <a:srgbClr val="CC90B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Inmunoedición</a:t>
            </a:r>
            <a:r>
              <a:rPr lang="es-E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cáncer</a:t>
            </a:r>
          </a:p>
        </p:txBody>
      </p:sp>
      <p:sp>
        <p:nvSpPr>
          <p:cNvPr id="7" name="Anillo 6">
            <a:extLst>
              <a:ext uri="{FF2B5EF4-FFF2-40B4-BE49-F238E27FC236}">
                <a16:creationId xmlns:a16="http://schemas.microsoft.com/office/drawing/2014/main" id="{D2D8B31F-9CA9-DCA7-E5A3-50504F722CEB}"/>
              </a:ext>
            </a:extLst>
          </p:cNvPr>
          <p:cNvSpPr/>
          <p:nvPr/>
        </p:nvSpPr>
        <p:spPr>
          <a:xfrm>
            <a:off x="3038475" y="2028825"/>
            <a:ext cx="1519238" cy="714375"/>
          </a:xfrm>
          <a:prstGeom prst="donut">
            <a:avLst>
              <a:gd name="adj" fmla="val 108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76E4CF-F0C7-FD6A-3D63-FC397055CD38}"/>
              </a:ext>
            </a:extLst>
          </p:cNvPr>
          <p:cNvSpPr txBox="1"/>
          <p:nvPr/>
        </p:nvSpPr>
        <p:spPr>
          <a:xfrm>
            <a:off x="8005316" y="3552120"/>
            <a:ext cx="4065537" cy="954107"/>
          </a:xfrm>
          <a:prstGeom prst="rect">
            <a:avLst/>
          </a:prstGeom>
          <a:pattFill prst="pct30">
            <a:fgClr>
              <a:srgbClr val="CC90B0"/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Fase Escape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favorecida por: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”Moldeamiento” del tumor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TME con “ambiente inmunosupresor”  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7223A2-2520-8161-CDAE-7C17C7CADBD7}"/>
              </a:ext>
            </a:extLst>
          </p:cNvPr>
          <p:cNvSpPr txBox="1"/>
          <p:nvPr/>
        </p:nvSpPr>
        <p:spPr>
          <a:xfrm>
            <a:off x="8005316" y="1803830"/>
            <a:ext cx="4007180" cy="1384995"/>
          </a:xfrm>
          <a:prstGeom prst="rect">
            <a:avLst/>
          </a:prstGeom>
          <a:pattFill prst="pct8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Fase Equilibrio: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Crecimiento inmunológicamente inactivo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Pero no eliminado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Puede muy prolongada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ADAEF59-0EBF-6771-FA5A-069F20C3C2DA}"/>
              </a:ext>
            </a:extLst>
          </p:cNvPr>
          <p:cNvSpPr txBox="1"/>
          <p:nvPr/>
        </p:nvSpPr>
        <p:spPr>
          <a:xfrm>
            <a:off x="7355978" y="4763051"/>
            <a:ext cx="4714875" cy="307777"/>
          </a:xfrm>
          <a:prstGeom prst="rect">
            <a:avLst/>
          </a:prstGeom>
          <a:pattFill prst="pct20">
            <a:fgClr>
              <a:srgbClr val="CC90B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Utilización sistema inmune para </a:t>
            </a:r>
            <a:r>
              <a:rPr lang="es-ES" sz="14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mestástasis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66E631A-55B6-FCA3-041C-E13C56DC5049}"/>
              </a:ext>
            </a:extLst>
          </p:cNvPr>
          <p:cNvSpPr txBox="1"/>
          <p:nvPr/>
        </p:nvSpPr>
        <p:spPr>
          <a:xfrm>
            <a:off x="179504" y="5724633"/>
            <a:ext cx="118329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libri" panose="020F0502020204030204" pitchFamily="34" charset="0"/>
              </a:rPr>
              <a:t>El sistema inmune puede tanto frenar la progresión del tumor y paradójicamente, promover la evolución y progresión del tumor.</a:t>
            </a:r>
            <a:r>
              <a:rPr lang="es-ES" sz="14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endParaRPr lang="es-ES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AAC9DB-7817-B892-A6CA-4A52025C8556}"/>
              </a:ext>
            </a:extLst>
          </p:cNvPr>
          <p:cNvSpPr txBox="1"/>
          <p:nvPr/>
        </p:nvSpPr>
        <p:spPr>
          <a:xfrm>
            <a:off x="10038084" y="6529638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>
                <a:effectLst/>
                <a:latin typeface="Times New Roman" panose="02020603050405020304" pitchFamily="18" charset="0"/>
              </a:rPr>
              <a:t>Clin </a:t>
            </a:r>
            <a:r>
              <a:rPr lang="es-ES" sz="900" dirty="0" err="1">
                <a:effectLst/>
                <a:latin typeface="Times New Roman" panose="02020603050405020304" pitchFamily="18" charset="0"/>
              </a:rPr>
              <a:t>Cancer</a:t>
            </a:r>
            <a:r>
              <a:rPr lang="es-ES" sz="900" dirty="0">
                <a:effectLst/>
                <a:latin typeface="Times New Roman" panose="02020603050405020304" pitchFamily="18" charset="0"/>
              </a:rPr>
              <a:t> Res. March 15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276436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4F2D4-6916-9C5C-8196-22658618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393701"/>
            <a:ext cx="9010650" cy="692150"/>
          </a:xfrm>
          <a:solidFill>
            <a:srgbClr val="CC90B0"/>
          </a:solidFill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Mecanismos de escape tumoral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86DB19-2740-D170-58A8-E7361F05A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57944"/>
          </a:xfrm>
          <a:ln w="349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es-ES" sz="1400" kern="0" dirty="0">
              <a:solidFill>
                <a:srgbClr val="1F386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b="1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Células tumorales menos visibles:</a:t>
            </a:r>
            <a:r>
              <a:rPr lang="es-ES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kern="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Pérdida de antígenos o moléculas MHC</a:t>
            </a:r>
            <a:endParaRPr lang="es-ES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1400" b="1" kern="0" dirty="0">
              <a:solidFill>
                <a:srgbClr val="1F386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b="1" kern="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Microambiente inmunosupresor</a:t>
            </a:r>
            <a:r>
              <a:rPr lang="es-ES" sz="1600" b="1" kern="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endParaRPr lang="es-ES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s-ES" sz="1400" kern="0" dirty="0">
              <a:solidFill>
                <a:srgbClr val="1F386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400" kern="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Secreción de citoquinas anti-inflamatorias: TGF-β e IL-10</a:t>
            </a:r>
            <a:endParaRPr lang="es-ES" sz="1400" kern="100" dirty="0">
              <a:solidFill>
                <a:srgbClr val="1F386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400" kern="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Reclutamiento de células que suprimen la respuesta inmune: T reguladoras (</a:t>
            </a:r>
            <a:r>
              <a:rPr lang="es-ES" sz="1400" kern="0" dirty="0" err="1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Treg</a:t>
            </a:r>
            <a:r>
              <a:rPr lang="es-ES" sz="1400" kern="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o MDSC (</a:t>
            </a:r>
            <a:r>
              <a:rPr lang="es-ES" sz="1400" kern="1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células supresoras de origen mieloide</a:t>
            </a:r>
            <a:r>
              <a:rPr lang="es-ES" sz="1400" kern="1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”)</a:t>
            </a:r>
            <a:endParaRPr lang="es-ES" sz="1400" kern="100" dirty="0">
              <a:solidFill>
                <a:srgbClr val="1F386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1400" b="1" kern="0" dirty="0">
              <a:solidFill>
                <a:srgbClr val="1F38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b="1" kern="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dirección adecuada de C</a:t>
            </a:r>
            <a:r>
              <a:rPr lang="es-ES" sz="1400" b="1" kern="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élulas T a los tumores:</a:t>
            </a:r>
          </a:p>
          <a:p>
            <a:pPr lvl="1"/>
            <a:endParaRPr lang="es-ES" sz="1400" b="1" kern="0" dirty="0">
              <a:solidFill>
                <a:srgbClr val="1F38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s-ES" sz="1400" kern="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s-ES" sz="1400" kern="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nfiltración en el tumor inhibida, o</a:t>
            </a:r>
          </a:p>
          <a:p>
            <a:pPr lvl="1"/>
            <a:r>
              <a:rPr lang="es-ES" sz="1400" kern="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s-ES" sz="1400" kern="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actores en el TME pueden inhibir o suprimir células efectoras que son producidas</a:t>
            </a:r>
            <a:endParaRPr lang="es-ES" sz="1400" kern="100" dirty="0">
              <a:solidFill>
                <a:srgbClr val="1F386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1400" dirty="0">
              <a:solidFill>
                <a:srgbClr val="1F386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b="1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Expresión de proteínas </a:t>
            </a:r>
            <a:r>
              <a:rPr lang="es-ES" sz="14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“apagan” el tumor como PD-L1 </a:t>
            </a:r>
            <a:r>
              <a:rPr lang="es-ES" sz="14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</a:t>
            </a:r>
            <a:r>
              <a:rPr lang="es-ES" sz="14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inactiva linfocitos T</a:t>
            </a:r>
            <a:r>
              <a:rPr lang="es-ES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C30E8-0C69-466D-5775-9B3A9CC54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9"/>
            <a:ext cx="10515600" cy="6921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8836E6-3950-94BF-9AC8-ADACE97C3BE4}"/>
              </a:ext>
            </a:extLst>
          </p:cNvPr>
          <p:cNvSpPr>
            <a:spLocks noGrp="1"/>
          </p:cNvSpPr>
          <p:nvPr>
            <p:ph idx="1"/>
          </p:nvPr>
        </p:nvSpPr>
        <p:spPr>
          <a:ln w="34925">
            <a:solidFill>
              <a:srgbClr val="CC90B0"/>
            </a:solidFill>
          </a:ln>
        </p:spPr>
        <p:txBody>
          <a:bodyPr>
            <a:normAutofit/>
          </a:bodyPr>
          <a:lstStyle/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Introducción</a:t>
            </a:r>
          </a:p>
          <a:p>
            <a:endParaRPr lang="es-ES" sz="16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Respuesta inmune antitumoral. Ciclo de la Inmunología del cáncer</a:t>
            </a:r>
          </a:p>
          <a:p>
            <a:endParaRPr lang="es-ES" sz="16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Inmunoedición</a:t>
            </a:r>
            <a:r>
              <a:rPr lang="es-ES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cáncer (IEC). Mecanismos de escape</a:t>
            </a:r>
          </a:p>
          <a:p>
            <a:endParaRPr lang="es-ES" sz="16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Tratamiento del cáncer: Inmunoterapia: Inhibidores </a:t>
            </a:r>
            <a:r>
              <a:rPr lang="es-E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checkpoints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endParaRPr lang="es-ES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739300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3374C-0DC1-79D5-F2B4-190A83F4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6" y="193676"/>
            <a:ext cx="10787062" cy="735012"/>
          </a:xfrm>
          <a:solidFill>
            <a:srgbClr val="CC90B0"/>
          </a:solidFill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Tratamiento del cáncer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23B5808-92CE-7913-FD58-64FCEEF866D2}"/>
              </a:ext>
            </a:extLst>
          </p:cNvPr>
          <p:cNvSpPr txBox="1"/>
          <p:nvPr/>
        </p:nvSpPr>
        <p:spPr>
          <a:xfrm>
            <a:off x="1230924" y="1612453"/>
            <a:ext cx="477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“Tradicional”: Resección quirúrgica +/- QT o RT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46851E-1990-2D34-FC20-693927CF7D91}"/>
              </a:ext>
            </a:extLst>
          </p:cNvPr>
          <p:cNvSpPr txBox="1"/>
          <p:nvPr/>
        </p:nvSpPr>
        <p:spPr>
          <a:xfrm>
            <a:off x="1230924" y="4352995"/>
            <a:ext cx="9278051" cy="1169551"/>
          </a:xfrm>
          <a:prstGeom prst="rect">
            <a:avLst/>
          </a:prstGeom>
          <a:noFill/>
          <a:ln>
            <a:solidFill>
              <a:srgbClr val="CC90B0"/>
            </a:solidFill>
          </a:ln>
        </p:spPr>
        <p:txBody>
          <a:bodyPr wrap="square">
            <a:spAutoFit/>
          </a:bodyPr>
          <a:lstStyle/>
          <a:p>
            <a:r>
              <a:rPr lang="es-ES" sz="1400" kern="1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s-ES" sz="1400" b="1" kern="1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Inmunoterapia</a:t>
            </a:r>
            <a:r>
              <a:rPr lang="es-ES" sz="1400" kern="1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aumentar el sistema inmune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remover o eliminar a las células malignas. </a:t>
            </a:r>
          </a:p>
          <a:p>
            <a:endParaRPr lang="es-ES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Evitar “escape”</a:t>
            </a:r>
            <a:endParaRPr lang="es-ES" sz="1400" kern="10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1400" kern="100" dirty="0">
              <a:solidFill>
                <a:srgbClr val="1F386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3916E6-591B-8034-F829-566083E676DF}"/>
              </a:ext>
            </a:extLst>
          </p:cNvPr>
          <p:cNvSpPr txBox="1"/>
          <p:nvPr/>
        </p:nvSpPr>
        <p:spPr>
          <a:xfrm>
            <a:off x="1230924" y="2463273"/>
            <a:ext cx="7609776" cy="1169551"/>
          </a:xfrm>
          <a:prstGeom prst="rect">
            <a:avLst/>
          </a:prstGeom>
          <a:noFill/>
          <a:ln>
            <a:solidFill>
              <a:srgbClr val="CC90B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Cirugía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mejor opción en fases iniciales. No si metástasis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RT afecta también tejidos sanos. Muchos tumores: </a:t>
            </a:r>
            <a:r>
              <a:rPr lang="es-ES" sz="14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Micrometástasis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QT afectación sistema inmune, aparición resistencias, afectación calidad vida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4EA08D-22E6-6646-456B-F0D078308912}"/>
              </a:ext>
            </a:extLst>
          </p:cNvPr>
          <p:cNvSpPr txBox="1"/>
          <p:nvPr/>
        </p:nvSpPr>
        <p:spPr>
          <a:xfrm>
            <a:off x="6188767" y="1612453"/>
            <a:ext cx="4578369" cy="307777"/>
          </a:xfrm>
          <a:prstGeom prst="rect">
            <a:avLst/>
          </a:prstGeom>
          <a:noFill/>
          <a:ln>
            <a:solidFill>
              <a:srgbClr val="CC90B0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 en cuenta microambiente tumoral entero. 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42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C30E8-0C69-466D-5775-9B3A9CC54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9"/>
            <a:ext cx="10515600" cy="6921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8836E6-3950-94BF-9AC8-ADACE97C3BE4}"/>
              </a:ext>
            </a:extLst>
          </p:cNvPr>
          <p:cNvSpPr>
            <a:spLocks noGrp="1"/>
          </p:cNvSpPr>
          <p:nvPr>
            <p:ph idx="1"/>
          </p:nvPr>
        </p:nvSpPr>
        <p:spPr>
          <a:ln w="34925">
            <a:solidFill>
              <a:srgbClr val="CC90B0"/>
            </a:solidFill>
          </a:ln>
        </p:spPr>
        <p:txBody>
          <a:bodyPr>
            <a:normAutofit/>
          </a:bodyPr>
          <a:lstStyle/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Introducción</a:t>
            </a:r>
          </a:p>
          <a:p>
            <a:endParaRPr lang="es-ES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Respuesta inmune antitumoral. Ciclo de la Inmunología del cáncer</a:t>
            </a:r>
          </a:p>
          <a:p>
            <a:endParaRPr lang="es-ES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Inmunoedición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cáncer (IEC). Mecanismos de escape</a:t>
            </a:r>
          </a:p>
          <a:p>
            <a:endParaRPr lang="es-ES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Tratamiento del cáncer: Inmunoterapia: Inhibidores </a:t>
            </a:r>
            <a:r>
              <a:rPr lang="es-E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checkpoints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endParaRPr lang="es-ES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403231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DE24C-6367-F3B4-D06B-4401334F9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95"/>
            <a:ext cx="10515600" cy="736844"/>
          </a:xfrm>
          <a:solidFill>
            <a:srgbClr val="CC90B0"/>
          </a:solidFill>
          <a:ln>
            <a:solidFill>
              <a:srgbClr val="CC90B0"/>
            </a:solidFill>
          </a:ln>
        </p:spPr>
        <p:txBody>
          <a:bodyPr/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Inmunoterapia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A88A8C-29DC-2ADA-154A-5BBE262C5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180129"/>
          </a:xfrm>
        </p:spPr>
        <p:txBody>
          <a:bodyPr>
            <a:normAutofit/>
          </a:bodyPr>
          <a:lstStyle/>
          <a:p>
            <a:endParaRPr lang="es-ES" sz="18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Inhibidores de los </a:t>
            </a:r>
            <a:r>
              <a:rPr lang="es-ES" sz="18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checkpoints</a:t>
            </a:r>
            <a:endParaRPr lang="es-ES" sz="18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18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Vacunas contra el cáncer</a:t>
            </a:r>
          </a:p>
          <a:p>
            <a:endParaRPr lang="es-ES" sz="18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Transferencias adoptivas de células. CAR-T</a:t>
            </a:r>
          </a:p>
          <a:p>
            <a:endParaRPr lang="es-ES" sz="18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Vacunas con virus </a:t>
            </a:r>
            <a:r>
              <a:rPr lang="es-ES" sz="18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oncolíticos</a:t>
            </a:r>
            <a:endParaRPr lang="es-ES" sz="18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679D77-9F39-60CB-64C9-1FFCDEF4E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800" y="2325183"/>
            <a:ext cx="4500000" cy="268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9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60662-FAFF-AE1F-1151-A08A1D51A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822"/>
            <a:ext cx="10515600" cy="637243"/>
          </a:xfrm>
          <a:solidFill>
            <a:srgbClr val="CC90B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Inmunoterapia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C8AE0E3-47C6-5C22-1EC8-16E652E1E412}"/>
              </a:ext>
            </a:extLst>
          </p:cNvPr>
          <p:cNvSpPr txBox="1"/>
          <p:nvPr/>
        </p:nvSpPr>
        <p:spPr>
          <a:xfrm>
            <a:off x="3487051" y="1099707"/>
            <a:ext cx="56028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Inhibidores 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Checkpoints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“puntos de control”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F4ACDC-76E6-8C2B-FB49-EE41FF239989}"/>
              </a:ext>
            </a:extLst>
          </p:cNvPr>
          <p:cNvSpPr txBox="1"/>
          <p:nvPr/>
        </p:nvSpPr>
        <p:spPr>
          <a:xfrm>
            <a:off x="1387150" y="2169014"/>
            <a:ext cx="8646176" cy="307776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endParaRPr lang="es-ES" sz="1400" b="1" dirty="0">
              <a:solidFill>
                <a:srgbClr val="BE6D9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b="1" dirty="0">
                <a:solidFill>
                  <a:srgbClr val="BE6D9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¿Que ocurre dentro del tumor?: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1F386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”Agotamiento células T efectoras”</a:t>
            </a:r>
            <a:r>
              <a:rPr lang="es-ES" sz="14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(T CD8+, T CD4+)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1F386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producen menos citoquinas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Eficacia reducida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s-ES" sz="12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esistentes a la reactivación</a:t>
            </a:r>
            <a:endParaRPr lang="es-ES" sz="1200" dirty="0">
              <a:solidFill>
                <a:srgbClr val="1F38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1F386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Células T “exhaustas” </a:t>
            </a:r>
            <a:endParaRPr lang="es-ES" sz="1400" dirty="0">
              <a:solidFill>
                <a:srgbClr val="1F38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1F38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Expresan </a:t>
            </a:r>
            <a:r>
              <a:rPr lang="es-ES" sz="12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moléculas de superficie inhibitorias</a:t>
            </a:r>
            <a:r>
              <a:rPr lang="es-ES" sz="12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</a:t>
            </a:r>
            <a:r>
              <a:rPr lang="es-ES" sz="12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s-ES" sz="12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revienen activación de células T</a:t>
            </a:r>
            <a:endParaRPr lang="es-ES" sz="1200" kern="100" dirty="0">
              <a:solidFill>
                <a:srgbClr val="1F386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200" kern="1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 4 de linfocitos T citotóxicos (CTLA-4)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200" kern="1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s-ES" sz="1200" kern="1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uerte programada 1 (PD-1)</a:t>
            </a:r>
          </a:p>
          <a:p>
            <a:pPr lvl="2"/>
            <a:endParaRPr lang="es-ES" sz="1200" dirty="0">
              <a:solidFill>
                <a:srgbClr val="1F38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79B4ADA-23CF-1920-2F75-F078EE8E4BAF}"/>
              </a:ext>
            </a:extLst>
          </p:cNvPr>
          <p:cNvSpPr txBox="1"/>
          <p:nvPr/>
        </p:nvSpPr>
        <p:spPr>
          <a:xfrm>
            <a:off x="511053" y="5632793"/>
            <a:ext cx="103983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Estas moléculas de superficie inhibitorias son definidas como </a:t>
            </a:r>
            <a:r>
              <a:rPr lang="es-ES" sz="1400" b="1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puntos de control inmunitario o </a:t>
            </a:r>
            <a:r>
              <a:rPr lang="es-ES" sz="1400" b="1" dirty="0" err="1">
                <a:solidFill>
                  <a:srgbClr val="1F3864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checkpoints</a:t>
            </a:r>
            <a:r>
              <a:rPr lang="es-ES" sz="1400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" sz="14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B5A123-41CC-AEDB-05CB-0C8CE30AF9EE}"/>
              </a:ext>
            </a:extLst>
          </p:cNvPr>
          <p:cNvSpPr txBox="1"/>
          <p:nvPr/>
        </p:nvSpPr>
        <p:spPr>
          <a:xfrm>
            <a:off x="8405446" y="6472262"/>
            <a:ext cx="6096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 err="1">
                <a:effectLst/>
                <a:latin typeface="Helvetica" pitchFamily="2" charset="0"/>
              </a:rPr>
              <a:t>NATuRe</a:t>
            </a:r>
            <a:r>
              <a:rPr lang="es-ES" sz="900" dirty="0">
                <a:effectLst/>
                <a:latin typeface="Helvetica" pitchFamily="2" charset="0"/>
              </a:rPr>
              <a:t> </a:t>
            </a:r>
            <a:r>
              <a:rPr lang="es-ES" sz="900" dirty="0" err="1">
                <a:effectLst/>
                <a:latin typeface="Helvetica" pitchFamily="2" charset="0"/>
              </a:rPr>
              <a:t>RevIewS</a:t>
            </a:r>
            <a:r>
              <a:rPr lang="es-ES" sz="900" dirty="0">
                <a:effectLst/>
                <a:latin typeface="Helvetica" pitchFamily="2" charset="0"/>
              </a:rPr>
              <a:t> | </a:t>
            </a:r>
            <a:r>
              <a:rPr lang="es-ES" sz="900" dirty="0" err="1">
                <a:solidFill>
                  <a:srgbClr val="7468A5"/>
                </a:solidFill>
                <a:effectLst/>
                <a:latin typeface="Helvetica" pitchFamily="2" charset="0"/>
              </a:rPr>
              <a:t>Immunology</a:t>
            </a:r>
            <a:r>
              <a:rPr lang="es-ES" sz="900" dirty="0" err="1">
                <a:effectLst/>
                <a:latin typeface="Helvetica" pitchFamily="2" charset="0"/>
              </a:rPr>
              <a:t>volume</a:t>
            </a:r>
            <a:r>
              <a:rPr lang="es-ES" sz="900" dirty="0">
                <a:effectLst/>
                <a:latin typeface="Helvetica" pitchFamily="2" charset="0"/>
              </a:rPr>
              <a:t> 20 | FEBRUARY 2020</a:t>
            </a:r>
          </a:p>
          <a:p>
            <a:endParaRPr lang="es-ES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EFC1DCD-041C-4462-3D99-2E3CCEB9DB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4" t="3239" r="2328" b="2426"/>
          <a:stretch/>
        </p:blipFill>
        <p:spPr>
          <a:xfrm>
            <a:off x="838200" y="1198599"/>
            <a:ext cx="5472000" cy="24555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1747EBA-EE8B-31BF-06BE-7EEAFFD65EC8}"/>
              </a:ext>
            </a:extLst>
          </p:cNvPr>
          <p:cNvSpPr txBox="1">
            <a:spLocks/>
          </p:cNvSpPr>
          <p:nvPr/>
        </p:nvSpPr>
        <p:spPr>
          <a:xfrm>
            <a:off x="838200" y="131822"/>
            <a:ext cx="10515600" cy="637243"/>
          </a:xfrm>
          <a:prstGeom prst="rect">
            <a:avLst/>
          </a:prstGeom>
          <a:solidFill>
            <a:srgbClr val="CC90B0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Inmunoterapia</a:t>
            </a:r>
            <a:endParaRPr lang="es-ES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CAD971E-7E2D-DDFD-6D11-81DD0BC7615E}"/>
              </a:ext>
            </a:extLst>
          </p:cNvPr>
          <p:cNvSpPr txBox="1"/>
          <p:nvPr/>
        </p:nvSpPr>
        <p:spPr>
          <a:xfrm>
            <a:off x="7135663" y="1197048"/>
            <a:ext cx="3799438" cy="338554"/>
          </a:xfrm>
          <a:prstGeom prst="rect">
            <a:avLst/>
          </a:prstGeom>
          <a:solidFill>
            <a:srgbClr val="CC90B0"/>
          </a:solidFill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Respuesta inmune “fisiológica”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F1B9E9-40AE-D344-86CB-A7DCE46A1D4A}"/>
              </a:ext>
            </a:extLst>
          </p:cNvPr>
          <p:cNvSpPr txBox="1"/>
          <p:nvPr/>
        </p:nvSpPr>
        <p:spPr>
          <a:xfrm>
            <a:off x="6709802" y="2070665"/>
            <a:ext cx="4710841" cy="307777"/>
          </a:xfrm>
          <a:prstGeom prst="rect">
            <a:avLst/>
          </a:prstGeom>
          <a:noFill/>
          <a:ln>
            <a:solidFill>
              <a:srgbClr val="CC90B0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LT necesitan 2º estímulo para activación completa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FEF7916-9184-494A-6B11-206FE818C346}"/>
              </a:ext>
            </a:extLst>
          </p:cNvPr>
          <p:cNvSpPr/>
          <p:nvPr/>
        </p:nvSpPr>
        <p:spPr>
          <a:xfrm>
            <a:off x="5395800" y="3525174"/>
            <a:ext cx="914400" cy="128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74E0BE24-C69B-2C39-EE2D-386E6CC1FF0C}"/>
              </a:ext>
            </a:extLst>
          </p:cNvPr>
          <p:cNvCxnSpPr>
            <a:cxnSpLocks/>
          </p:cNvCxnSpPr>
          <p:nvPr/>
        </p:nvCxnSpPr>
        <p:spPr>
          <a:xfrm flipH="1">
            <a:off x="4106824" y="2325582"/>
            <a:ext cx="2577951" cy="3707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8B3F89C4-6CF1-BEEE-4F8F-92DA6F128A07}"/>
              </a:ext>
            </a:extLst>
          </p:cNvPr>
          <p:cNvCxnSpPr>
            <a:cxnSpLocks/>
          </p:cNvCxnSpPr>
          <p:nvPr/>
        </p:nvCxnSpPr>
        <p:spPr>
          <a:xfrm flipH="1">
            <a:off x="3243263" y="2110439"/>
            <a:ext cx="3441512" cy="5737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FD4CA49-BEF6-51F7-6695-72B75625BC91}"/>
              </a:ext>
            </a:extLst>
          </p:cNvPr>
          <p:cNvSpPr txBox="1"/>
          <p:nvPr/>
        </p:nvSpPr>
        <p:spPr>
          <a:xfrm>
            <a:off x="8028400" y="2696365"/>
            <a:ext cx="1550424" cy="307777"/>
          </a:xfrm>
          <a:prstGeom prst="rect">
            <a:avLst/>
          </a:prstGeom>
          <a:noFill/>
          <a:ln w="34925">
            <a:solidFill>
              <a:srgbClr val="CC90B0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Coestimulación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D26211A-4B7D-A35E-8F6B-C30FC2BBD7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9" t="3456" r="5454" b="2796"/>
          <a:stretch/>
        </p:blipFill>
        <p:spPr>
          <a:xfrm>
            <a:off x="838200" y="3850884"/>
            <a:ext cx="4644000" cy="27592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1D2FA57-D992-B8DA-23A9-5C41237FC4DE}"/>
              </a:ext>
            </a:extLst>
          </p:cNvPr>
          <p:cNvSpPr txBox="1"/>
          <p:nvPr/>
        </p:nvSpPr>
        <p:spPr>
          <a:xfrm>
            <a:off x="6920643" y="4630321"/>
            <a:ext cx="4823681" cy="646331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800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LT expresan R inhibitorios : CTLA-4 y PD-1 </a:t>
            </a:r>
          </a:p>
          <a:p>
            <a:r>
              <a:rPr lang="es-ES" sz="1800" kern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se unen a CD80/CD86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2966161-36CF-B4BC-95F9-5B3D6D9960CC}"/>
              </a:ext>
            </a:extLst>
          </p:cNvPr>
          <p:cNvSpPr txBox="1"/>
          <p:nvPr/>
        </p:nvSpPr>
        <p:spPr>
          <a:xfrm>
            <a:off x="8265082" y="4071417"/>
            <a:ext cx="1273105" cy="307777"/>
          </a:xfrm>
          <a:prstGeom prst="rect">
            <a:avLst/>
          </a:prstGeom>
          <a:noFill/>
          <a:ln w="349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14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Coinhibición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E5AF3A5-5510-D6D3-9905-1D1B0849C3FA}"/>
              </a:ext>
            </a:extLst>
          </p:cNvPr>
          <p:cNvSpPr txBox="1"/>
          <p:nvPr/>
        </p:nvSpPr>
        <p:spPr>
          <a:xfrm>
            <a:off x="7672388" y="5680794"/>
            <a:ext cx="2675732" cy="338554"/>
          </a:xfrm>
          <a:prstGeom prst="rect">
            <a:avLst/>
          </a:prstGeom>
          <a:solidFill>
            <a:srgbClr val="CC90B0"/>
          </a:solidFill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 respuesta inmune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60B7A248-0FFE-9B02-88A0-137FC8267849}"/>
              </a:ext>
            </a:extLst>
          </p:cNvPr>
          <p:cNvCxnSpPr>
            <a:cxnSpLocks/>
          </p:cNvCxnSpPr>
          <p:nvPr/>
        </p:nvCxnSpPr>
        <p:spPr>
          <a:xfrm flipH="1">
            <a:off x="3574200" y="4953486"/>
            <a:ext cx="3135602" cy="70591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1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D58A2-B8C9-1C86-6330-8401EEF45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237"/>
            <a:ext cx="10515600" cy="849313"/>
          </a:xfrm>
          <a:solidFill>
            <a:srgbClr val="CC90B0"/>
          </a:solidFill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Inhibidores </a:t>
            </a:r>
            <a:r>
              <a:rPr lang="es-ES" sz="4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checkpoints</a:t>
            </a:r>
            <a:endParaRPr lang="es-ES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35B2F3-BB1A-4D39-578E-F434FBDF7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z="1400" b="1" dirty="0">
              <a:solidFill>
                <a:srgbClr val="BE6D9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1400" b="1" dirty="0">
              <a:solidFill>
                <a:srgbClr val="BE6D9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1400" b="1" dirty="0">
              <a:solidFill>
                <a:srgbClr val="BE6D9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s-ES" sz="1400" b="1" dirty="0">
              <a:solidFill>
                <a:srgbClr val="BE6D9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b="1" dirty="0">
                <a:solidFill>
                  <a:srgbClr val="BE6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Ipilimumab</a:t>
            </a:r>
            <a:r>
              <a:rPr lang="es-ES" sz="1400" b="1" dirty="0">
                <a:solidFill>
                  <a:srgbClr val="BE6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s-ES" sz="14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 monoclonal que bloquea a la proteína CTLA-4</a:t>
            </a:r>
            <a:r>
              <a:rPr lang="es-ES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s-ES" sz="1400" b="1" kern="0" dirty="0">
              <a:solidFill>
                <a:srgbClr val="BE6D9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b="1" kern="0" dirty="0" err="1">
                <a:solidFill>
                  <a:srgbClr val="BE6D9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Nivolumab</a:t>
            </a:r>
            <a:r>
              <a:rPr lang="es-ES" sz="1400" b="1" kern="0" dirty="0">
                <a:solidFill>
                  <a:srgbClr val="BE6D9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s-ES" sz="1400" b="1" kern="0" dirty="0" err="1">
                <a:solidFill>
                  <a:srgbClr val="BE6D9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Pembrolizumab</a:t>
            </a:r>
            <a:r>
              <a:rPr lang="es-ES" sz="1400" b="1" kern="0" dirty="0">
                <a:solidFill>
                  <a:srgbClr val="BE6D9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b="1" kern="0" dirty="0">
                <a:solidFill>
                  <a:srgbClr val="BE6D9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</a:t>
            </a:r>
            <a:r>
              <a:rPr lang="es-ES" sz="1400" kern="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Acs</a:t>
            </a:r>
            <a:r>
              <a:rPr lang="es-ES" sz="1400" kern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monoclonales </a:t>
            </a:r>
            <a:r>
              <a:rPr lang="es-ES" sz="14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bloquea a la proteína PD-1</a:t>
            </a:r>
          </a:p>
          <a:p>
            <a:endParaRPr lang="es-ES" sz="1400" b="1" dirty="0">
              <a:solidFill>
                <a:srgbClr val="1F38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b="1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Combinación </a:t>
            </a:r>
            <a:r>
              <a:rPr lang="es-ES" sz="14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inhibidores de </a:t>
            </a:r>
            <a:r>
              <a:rPr lang="es-ES" sz="1400" dirty="0" err="1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checkpoints</a:t>
            </a:r>
            <a:endParaRPr lang="es-ES" sz="1400" dirty="0">
              <a:solidFill>
                <a:srgbClr val="1F38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1400" dirty="0">
              <a:solidFill>
                <a:srgbClr val="1F38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Efectos secundarios: artritis inflamatorias, Polimialgia reumática, miositis, sarcoidosis…</a:t>
            </a:r>
            <a:endParaRPr lang="es-ES" sz="1400" dirty="0">
              <a:solidFill>
                <a:srgbClr val="BE6D9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4F53D1-FB7D-B450-5DCA-D8DA7E0464AC}"/>
              </a:ext>
            </a:extLst>
          </p:cNvPr>
          <p:cNvSpPr txBox="1"/>
          <p:nvPr/>
        </p:nvSpPr>
        <p:spPr>
          <a:xfrm>
            <a:off x="6365631" y="6402197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 err="1">
                <a:effectLst/>
                <a:latin typeface="Helvetica" pitchFamily="2" charset="0"/>
              </a:rPr>
              <a:t>Michielin</a:t>
            </a:r>
            <a:r>
              <a:rPr lang="es-ES" sz="900" dirty="0">
                <a:effectLst/>
                <a:latin typeface="Helvetica" pitchFamily="2" charset="0"/>
              </a:rPr>
              <a:t> O, </a:t>
            </a:r>
            <a:r>
              <a:rPr lang="es-ES" sz="900" dirty="0" err="1">
                <a:effectLst/>
                <a:latin typeface="Helvetica" pitchFamily="2" charset="0"/>
              </a:rPr>
              <a:t>Coukos</a:t>
            </a:r>
            <a:r>
              <a:rPr lang="es-ES" sz="900" dirty="0">
                <a:effectLst/>
                <a:latin typeface="Helvetica" pitchFamily="2" charset="0"/>
              </a:rPr>
              <a:t> G (</a:t>
            </a:r>
            <a:r>
              <a:rPr lang="es-ES" sz="900" dirty="0" err="1">
                <a:effectLst/>
                <a:latin typeface="Helvetica" pitchFamily="2" charset="0"/>
              </a:rPr>
              <a:t>eds</a:t>
            </a:r>
            <a:r>
              <a:rPr lang="es-ES" sz="900" dirty="0">
                <a:effectLst/>
                <a:latin typeface="Helvetica" pitchFamily="2" charset="0"/>
              </a:rPr>
              <a:t>): </a:t>
            </a:r>
            <a:r>
              <a:rPr lang="es-ES" sz="900" dirty="0" err="1">
                <a:effectLst/>
                <a:latin typeface="Helvetica" pitchFamily="2" charset="0"/>
              </a:rPr>
              <a:t>Immuno-Oncology</a:t>
            </a:r>
            <a:r>
              <a:rPr lang="es-ES" sz="900" dirty="0">
                <a:effectLst/>
                <a:latin typeface="Helvetica" pitchFamily="2" charset="0"/>
              </a:rPr>
              <a:t>. </a:t>
            </a:r>
            <a:r>
              <a:rPr lang="es-ES" sz="900" dirty="0" err="1">
                <a:effectLst/>
                <a:latin typeface="Helvetica" pitchFamily="2" charset="0"/>
              </a:rPr>
              <a:t>Prog</a:t>
            </a:r>
            <a:r>
              <a:rPr lang="es-ES" sz="900" dirty="0">
                <a:effectLst/>
                <a:latin typeface="Helvetica" pitchFamily="2" charset="0"/>
              </a:rPr>
              <a:t> Tumor Res. </a:t>
            </a:r>
            <a:r>
              <a:rPr lang="es-ES" sz="900" dirty="0" err="1">
                <a:effectLst/>
                <a:latin typeface="Helvetica" pitchFamily="2" charset="0"/>
              </a:rPr>
              <a:t>Basel</a:t>
            </a:r>
            <a:r>
              <a:rPr lang="es-ES" sz="900" dirty="0">
                <a:effectLst/>
                <a:latin typeface="Helvetica" pitchFamily="2" charset="0"/>
              </a:rPr>
              <a:t>, </a:t>
            </a:r>
            <a:r>
              <a:rPr lang="es-ES" sz="900" dirty="0" err="1">
                <a:effectLst/>
                <a:latin typeface="Helvetica" pitchFamily="2" charset="0"/>
              </a:rPr>
              <a:t>Karger</a:t>
            </a:r>
            <a:r>
              <a:rPr lang="es-ES" sz="900" dirty="0">
                <a:effectLst/>
                <a:latin typeface="Helvetica" pitchFamily="2" charset="0"/>
              </a:rPr>
              <a:t>, 2015, </a:t>
            </a:r>
            <a:r>
              <a:rPr lang="es-ES" sz="900" dirty="0" err="1">
                <a:effectLst/>
                <a:latin typeface="Helvetica" pitchFamily="2" charset="0"/>
              </a:rPr>
              <a:t>vol</a:t>
            </a:r>
            <a:r>
              <a:rPr lang="es-ES" sz="900" dirty="0">
                <a:effectLst/>
                <a:latin typeface="Helvetica" pitchFamily="2" charset="0"/>
              </a:rPr>
              <a:t> 42, </a:t>
            </a:r>
            <a:r>
              <a:rPr lang="es-ES" sz="900" dirty="0" err="1">
                <a:effectLst/>
                <a:latin typeface="Helvetica" pitchFamily="2" charset="0"/>
              </a:rPr>
              <a:t>pp</a:t>
            </a:r>
            <a:r>
              <a:rPr lang="es-ES" sz="900" dirty="0">
                <a:effectLst/>
                <a:latin typeface="Helvetica" pitchFamily="2" charset="0"/>
              </a:rPr>
              <a:t> 55–66 </a:t>
            </a:r>
          </a:p>
        </p:txBody>
      </p:sp>
    </p:spTree>
    <p:extLst>
      <p:ext uri="{BB962C8B-B14F-4D97-AF65-F5344CB8AC3E}">
        <p14:creationId xmlns:p14="http://schemas.microsoft.com/office/powerpoint/2010/main" val="1248817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C59E468-D838-1F77-DF0A-EABCD962E0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3" t="4307" r="6851" b="4308"/>
          <a:stretch/>
        </p:blipFill>
        <p:spPr>
          <a:xfrm>
            <a:off x="2027583" y="410816"/>
            <a:ext cx="8242852" cy="606323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040066D-A710-F955-7B61-C34C4E706225}"/>
              </a:ext>
            </a:extLst>
          </p:cNvPr>
          <p:cNvSpPr txBox="1"/>
          <p:nvPr/>
        </p:nvSpPr>
        <p:spPr>
          <a:xfrm>
            <a:off x="6096000" y="6627168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 err="1">
                <a:effectLst/>
                <a:latin typeface="Helvetica" pitchFamily="2" charset="0"/>
              </a:rPr>
              <a:t>Michielin</a:t>
            </a:r>
            <a:r>
              <a:rPr lang="es-ES" sz="900" dirty="0">
                <a:effectLst/>
                <a:latin typeface="Helvetica" pitchFamily="2" charset="0"/>
              </a:rPr>
              <a:t> O, </a:t>
            </a:r>
            <a:r>
              <a:rPr lang="es-ES" sz="900" dirty="0" err="1">
                <a:effectLst/>
                <a:latin typeface="Helvetica" pitchFamily="2" charset="0"/>
              </a:rPr>
              <a:t>Coukos</a:t>
            </a:r>
            <a:r>
              <a:rPr lang="es-ES" sz="900" dirty="0">
                <a:effectLst/>
                <a:latin typeface="Helvetica" pitchFamily="2" charset="0"/>
              </a:rPr>
              <a:t> G (</a:t>
            </a:r>
            <a:r>
              <a:rPr lang="es-ES" sz="900" dirty="0" err="1">
                <a:effectLst/>
                <a:latin typeface="Helvetica" pitchFamily="2" charset="0"/>
              </a:rPr>
              <a:t>eds</a:t>
            </a:r>
            <a:r>
              <a:rPr lang="es-ES" sz="900" dirty="0">
                <a:effectLst/>
                <a:latin typeface="Helvetica" pitchFamily="2" charset="0"/>
              </a:rPr>
              <a:t>): </a:t>
            </a:r>
            <a:r>
              <a:rPr lang="es-ES" sz="900" dirty="0" err="1">
                <a:effectLst/>
                <a:latin typeface="Helvetica" pitchFamily="2" charset="0"/>
              </a:rPr>
              <a:t>Immuno-Oncology</a:t>
            </a:r>
            <a:r>
              <a:rPr lang="es-ES" sz="900" dirty="0">
                <a:effectLst/>
                <a:latin typeface="Helvetica" pitchFamily="2" charset="0"/>
              </a:rPr>
              <a:t>. </a:t>
            </a:r>
            <a:r>
              <a:rPr lang="es-ES" sz="900" dirty="0" err="1">
                <a:effectLst/>
                <a:latin typeface="Helvetica" pitchFamily="2" charset="0"/>
              </a:rPr>
              <a:t>Prog</a:t>
            </a:r>
            <a:r>
              <a:rPr lang="es-ES" sz="900" dirty="0">
                <a:effectLst/>
                <a:latin typeface="Helvetica" pitchFamily="2" charset="0"/>
              </a:rPr>
              <a:t> Tumor Res. </a:t>
            </a:r>
            <a:r>
              <a:rPr lang="es-ES" sz="900" dirty="0" err="1">
                <a:effectLst/>
                <a:latin typeface="Helvetica" pitchFamily="2" charset="0"/>
              </a:rPr>
              <a:t>Basel</a:t>
            </a:r>
            <a:r>
              <a:rPr lang="es-ES" sz="900" dirty="0">
                <a:effectLst/>
                <a:latin typeface="Helvetica" pitchFamily="2" charset="0"/>
              </a:rPr>
              <a:t>, </a:t>
            </a:r>
            <a:r>
              <a:rPr lang="es-ES" sz="900" dirty="0" err="1">
                <a:effectLst/>
                <a:latin typeface="Helvetica" pitchFamily="2" charset="0"/>
              </a:rPr>
              <a:t>Karger</a:t>
            </a:r>
            <a:r>
              <a:rPr lang="es-ES" sz="900" dirty="0">
                <a:effectLst/>
                <a:latin typeface="Helvetica" pitchFamily="2" charset="0"/>
              </a:rPr>
              <a:t>, 2015, </a:t>
            </a:r>
            <a:r>
              <a:rPr lang="es-ES" sz="900" dirty="0" err="1">
                <a:effectLst/>
                <a:latin typeface="Helvetica" pitchFamily="2" charset="0"/>
              </a:rPr>
              <a:t>vol</a:t>
            </a:r>
            <a:r>
              <a:rPr lang="es-ES" sz="900" dirty="0">
                <a:effectLst/>
                <a:latin typeface="Helvetica" pitchFamily="2" charset="0"/>
              </a:rPr>
              <a:t> 42, </a:t>
            </a:r>
            <a:r>
              <a:rPr lang="es-ES" sz="900" dirty="0" err="1">
                <a:effectLst/>
                <a:latin typeface="Helvetica" pitchFamily="2" charset="0"/>
              </a:rPr>
              <a:t>pp</a:t>
            </a:r>
            <a:r>
              <a:rPr lang="es-ES" sz="900" dirty="0">
                <a:effectLst/>
                <a:latin typeface="Helvetica" pitchFamily="2" charset="0"/>
              </a:rPr>
              <a:t> 55–66 </a:t>
            </a:r>
          </a:p>
        </p:txBody>
      </p:sp>
    </p:spTree>
    <p:extLst>
      <p:ext uri="{BB962C8B-B14F-4D97-AF65-F5344CB8AC3E}">
        <p14:creationId xmlns:p14="http://schemas.microsoft.com/office/powerpoint/2010/main" val="3121258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31B973E-CE9E-7AA6-A92F-73E68E58DC5E}"/>
              </a:ext>
            </a:extLst>
          </p:cNvPr>
          <p:cNvSpPr txBox="1"/>
          <p:nvPr/>
        </p:nvSpPr>
        <p:spPr>
          <a:xfrm>
            <a:off x="8989561" y="6359181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>
                <a:effectLst/>
                <a:latin typeface="Helvetica" pitchFamily="2" charset="0"/>
              </a:rPr>
              <a:t>Molecular </a:t>
            </a:r>
            <a:r>
              <a:rPr lang="es-ES" sz="900" dirty="0" err="1">
                <a:effectLst/>
                <a:latin typeface="Helvetica" pitchFamily="2" charset="0"/>
              </a:rPr>
              <a:t>Biology</a:t>
            </a:r>
            <a:r>
              <a:rPr lang="es-ES" sz="900" dirty="0">
                <a:effectLst/>
                <a:latin typeface="Helvetica" pitchFamily="2" charset="0"/>
              </a:rPr>
              <a:t> </a:t>
            </a:r>
            <a:r>
              <a:rPr lang="es-ES" sz="900" dirty="0" err="1">
                <a:effectLst/>
                <a:latin typeface="Helvetica" pitchFamily="2" charset="0"/>
              </a:rPr>
              <a:t>Reports</a:t>
            </a:r>
            <a:r>
              <a:rPr lang="es-ES" sz="900" dirty="0">
                <a:effectLst/>
                <a:latin typeface="Helvetica" pitchFamily="2" charset="0"/>
              </a:rPr>
              <a:t> (2023) 50:9663–9676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CF2B5A-0819-77FB-176B-89A34FB7F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3"/>
          <a:stretch/>
        </p:blipFill>
        <p:spPr>
          <a:xfrm>
            <a:off x="1217161" y="1240465"/>
            <a:ext cx="7772400" cy="4377070"/>
          </a:xfrm>
          <a:prstGeom prst="rect">
            <a:avLst/>
          </a:prstGeom>
          <a:ln>
            <a:solidFill>
              <a:srgbClr val="CC90B0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DC8105C-4B04-3447-693F-CE14751930AD}"/>
              </a:ext>
            </a:extLst>
          </p:cNvPr>
          <p:cNvSpPr txBox="1"/>
          <p:nvPr/>
        </p:nvSpPr>
        <p:spPr>
          <a:xfrm>
            <a:off x="9425354" y="1172308"/>
            <a:ext cx="1665841" cy="1231106"/>
          </a:xfrm>
          <a:prstGeom prst="rect">
            <a:avLst/>
          </a:prstGeom>
          <a:noFill/>
          <a:ln>
            <a:solidFill>
              <a:srgbClr val="CC90B0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Nanomedicina</a:t>
            </a:r>
          </a:p>
          <a:p>
            <a:endParaRPr lang="es-ES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Terapias génicas</a:t>
            </a:r>
          </a:p>
          <a:p>
            <a:endParaRPr lang="es-ES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Exosoma</a:t>
            </a:r>
            <a:r>
              <a:rPr lang="es-ES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4252633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C30E8-0C69-466D-5775-9B3A9CC54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9"/>
            <a:ext cx="10515600" cy="6921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8836E6-3950-94BF-9AC8-ADACE97C3BE4}"/>
              </a:ext>
            </a:extLst>
          </p:cNvPr>
          <p:cNvSpPr>
            <a:spLocks noGrp="1"/>
          </p:cNvSpPr>
          <p:nvPr>
            <p:ph idx="1"/>
          </p:nvPr>
        </p:nvSpPr>
        <p:spPr>
          <a:ln w="34925">
            <a:solidFill>
              <a:srgbClr val="CC90B0"/>
            </a:solidFill>
          </a:ln>
        </p:spPr>
        <p:txBody>
          <a:bodyPr>
            <a:normAutofit/>
          </a:bodyPr>
          <a:lstStyle/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Introducción</a:t>
            </a:r>
          </a:p>
          <a:p>
            <a:endParaRPr lang="es-ES" sz="16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Respuesta inmune antitumoral. Ciclo de la Inmunología del cáncer</a:t>
            </a:r>
          </a:p>
          <a:p>
            <a:endParaRPr lang="es-ES" sz="16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Inmunoedición</a:t>
            </a:r>
            <a:r>
              <a:rPr lang="es-ES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cáncer (IEC). Mecanismos de escape</a:t>
            </a:r>
          </a:p>
          <a:p>
            <a:endParaRPr lang="es-ES" sz="16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Tratamiento del cáncer: Inmunoterapia: Inhibidores </a:t>
            </a:r>
            <a:r>
              <a:rPr lang="es-ES" sz="16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checkpoints</a:t>
            </a:r>
            <a:r>
              <a:rPr lang="es-ES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endParaRPr lang="es-ES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890688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74D76-4A36-9132-208A-3DEB9BC2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65100"/>
            <a:ext cx="10515600" cy="7207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27BD46-497A-DAA1-80D8-0857D1D36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983" y="2287953"/>
            <a:ext cx="10515600" cy="3317875"/>
          </a:xfrm>
          <a:gradFill flip="none" rotWithShape="1">
            <a:gsLst>
              <a:gs pos="0">
                <a:srgbClr val="CC90B0">
                  <a:tint val="66000"/>
                  <a:satMod val="160000"/>
                </a:srgbClr>
              </a:gs>
              <a:gs pos="50000">
                <a:srgbClr val="CC90B0">
                  <a:tint val="44500"/>
                  <a:satMod val="160000"/>
                </a:srgbClr>
              </a:gs>
              <a:gs pos="100000">
                <a:srgbClr val="CC90B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r>
              <a:rPr lang="es-ES" sz="19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incorporación de la Inmunología a la Oncología:</a:t>
            </a:r>
          </a:p>
          <a:p>
            <a:pPr marL="342900" indent="-342900">
              <a:buAutoNum type="arabicParenR"/>
            </a:pPr>
            <a:endParaRPr lang="es-ES" sz="17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arenR"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Cáncer como enfermedad sistémica, resultado de “inflamación prolongada”</a:t>
            </a:r>
          </a:p>
          <a:p>
            <a:pPr marL="342900" indent="-342900">
              <a:buAutoNum type="arabicParenR"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Conocer interacción células inmunes y tumorales. Microambiente tumoral</a:t>
            </a:r>
          </a:p>
          <a:p>
            <a:pPr marL="342900" indent="-342900">
              <a:buAutoNum type="arabicParenR"/>
            </a:pPr>
            <a:r>
              <a:rPr lang="es-ES" sz="17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Paradoja: Sistema inmune puede frenar o promover evolución tumor</a:t>
            </a:r>
          </a:p>
          <a:p>
            <a:pPr marL="342900" indent="-342900">
              <a:buAutoNum type="arabicParenR"/>
            </a:pPr>
            <a:r>
              <a:rPr lang="es-ES" sz="17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Inmunoterapia</a:t>
            </a:r>
            <a:r>
              <a:rPr lang="es-ES" sz="17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reforzar el sistema inmune. Asociada tratamiento “tradicional”</a:t>
            </a:r>
            <a:endParaRPr lang="es-ES" sz="17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4B0F99C-2199-81C4-F3DC-460E4175F813}"/>
              </a:ext>
            </a:extLst>
          </p:cNvPr>
          <p:cNvSpPr txBox="1">
            <a:spLocks/>
          </p:cNvSpPr>
          <p:nvPr/>
        </p:nvSpPr>
        <p:spPr>
          <a:xfrm>
            <a:off x="1524000" y="1078278"/>
            <a:ext cx="9144000" cy="952500"/>
          </a:xfrm>
          <a:prstGeom prst="rect">
            <a:avLst/>
          </a:prstGeom>
          <a:solidFill>
            <a:srgbClr val="CC90B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Inmunología y Cáncer</a:t>
            </a:r>
          </a:p>
        </p:txBody>
      </p:sp>
    </p:spTree>
    <p:extLst>
      <p:ext uri="{BB962C8B-B14F-4D97-AF65-F5344CB8AC3E}">
        <p14:creationId xmlns:p14="http://schemas.microsoft.com/office/powerpoint/2010/main" val="3038790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242898D-D76D-AC63-6D01-AD5E9CFBC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844" y="198000"/>
            <a:ext cx="9629803" cy="6660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E2CE1AC-B737-923C-6021-3645765EB8EC}"/>
              </a:ext>
            </a:extLst>
          </p:cNvPr>
          <p:cNvSpPr/>
          <p:nvPr/>
        </p:nvSpPr>
        <p:spPr>
          <a:xfrm>
            <a:off x="5014913" y="6467118"/>
            <a:ext cx="2871787" cy="385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0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4953ECD-7673-1AB2-2015-6C8D8CC311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7924435"/>
              </p:ext>
            </p:extLst>
          </p:nvPr>
        </p:nvGraphicFramePr>
        <p:xfrm>
          <a:off x="1246554" y="21557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9840FB3F-505C-9678-5B71-CAF0651F11BC}"/>
              </a:ext>
            </a:extLst>
          </p:cNvPr>
          <p:cNvSpPr/>
          <p:nvPr/>
        </p:nvSpPr>
        <p:spPr>
          <a:xfrm rot="20837393">
            <a:off x="1807729" y="4120018"/>
            <a:ext cx="3503514" cy="18004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AA9752B6-81DA-2107-4328-33B80EA79103}"/>
              </a:ext>
            </a:extLst>
          </p:cNvPr>
          <p:cNvSpPr/>
          <p:nvPr/>
        </p:nvSpPr>
        <p:spPr>
          <a:xfrm rot="1007963">
            <a:off x="3814672" y="2635689"/>
            <a:ext cx="914400" cy="13105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E68543EF-B173-E29C-42C9-140B1E2E384E}"/>
              </a:ext>
            </a:extLst>
          </p:cNvPr>
          <p:cNvSpPr/>
          <p:nvPr/>
        </p:nvSpPr>
        <p:spPr>
          <a:xfrm rot="21091655">
            <a:off x="6725697" y="3250189"/>
            <a:ext cx="3312000" cy="19318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269B225-106A-05ED-BCA6-0D8C49948A52}"/>
              </a:ext>
            </a:extLst>
          </p:cNvPr>
          <p:cNvSpPr/>
          <p:nvPr/>
        </p:nvSpPr>
        <p:spPr>
          <a:xfrm>
            <a:off x="5791117" y="2415442"/>
            <a:ext cx="125414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DE84A53-9162-B438-E033-CB36FB75C704}"/>
              </a:ext>
            </a:extLst>
          </p:cNvPr>
          <p:cNvSpPr/>
          <p:nvPr/>
        </p:nvSpPr>
        <p:spPr>
          <a:xfrm rot="20966269">
            <a:off x="5300090" y="4118939"/>
            <a:ext cx="143616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40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BB38615-E523-21E5-54CA-2CD02B322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1" r="12255" b="5740"/>
          <a:stretch/>
        </p:blipFill>
        <p:spPr>
          <a:xfrm>
            <a:off x="314325" y="1398747"/>
            <a:ext cx="4284000" cy="328873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41F2CE4-8110-0FA5-C9D6-AAC3B0B4B446}"/>
              </a:ext>
            </a:extLst>
          </p:cNvPr>
          <p:cNvSpPr txBox="1"/>
          <p:nvPr/>
        </p:nvSpPr>
        <p:spPr>
          <a:xfrm>
            <a:off x="4760250" y="3302483"/>
            <a:ext cx="7312688" cy="138499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800100" lvl="1" indent="-342900">
              <a:buFont typeface="Symbol" pitchFamily="2" charset="2"/>
              <a:buChar char=""/>
            </a:pP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Adquiridas (somáticas)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exposición a agentes ambientales (radiación, tabaco, cancerígenos químicos…)</a:t>
            </a:r>
          </a:p>
          <a:p>
            <a:pPr marL="800100" lvl="1" indent="-342900">
              <a:buFont typeface="Symbol" pitchFamily="2" charset="2"/>
              <a:buChar char=""/>
            </a:pPr>
            <a:endParaRPr lang="es-ES" sz="1400" kern="10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rrores endógenos en la división del ADN</a:t>
            </a:r>
          </a:p>
          <a:p>
            <a:pPr marL="800100" lvl="1" indent="-342900">
              <a:buFont typeface="Symbol" pitchFamily="2" charset="2"/>
              <a:buChar char=""/>
            </a:pPr>
            <a:endParaRPr lang="es-ES" sz="1400" kern="10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eredadas (germinales) 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predisposición genética al cáncer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5731F12-C445-CAC2-997D-97702AD2F7D9}"/>
              </a:ext>
            </a:extLst>
          </p:cNvPr>
          <p:cNvSpPr txBox="1"/>
          <p:nvPr/>
        </p:nvSpPr>
        <p:spPr>
          <a:xfrm>
            <a:off x="5929313" y="2324324"/>
            <a:ext cx="4447049" cy="369332"/>
          </a:xfrm>
          <a:prstGeom prst="rect">
            <a:avLst/>
          </a:prstGeom>
          <a:noFill/>
          <a:ln w="38100">
            <a:solidFill>
              <a:srgbClr val="CC90B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Cáncer 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= mutaciones genéticas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465E4F-CA6A-9352-BEB4-AD500F495BCB}"/>
              </a:ext>
            </a:extLst>
          </p:cNvPr>
          <p:cNvSpPr txBox="1"/>
          <p:nvPr/>
        </p:nvSpPr>
        <p:spPr>
          <a:xfrm>
            <a:off x="4357688" y="143589"/>
            <a:ext cx="3586161" cy="461665"/>
          </a:xfrm>
          <a:prstGeom prst="rect">
            <a:avLst/>
          </a:prstGeom>
          <a:solidFill>
            <a:srgbClr val="CC90B0"/>
          </a:solidFill>
          <a:ln>
            <a:solidFill>
              <a:srgbClr val="CC90B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62744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B998CF6-3D76-2CD3-CD4B-2F31F2031B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48929"/>
              </p:ext>
            </p:extLst>
          </p:nvPr>
        </p:nvGraphicFramePr>
        <p:xfrm>
          <a:off x="2232025" y="-69732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BD50E84-C04B-48AB-8D5A-C860A5001965}"/>
              </a:ext>
            </a:extLst>
          </p:cNvPr>
          <p:cNvSpPr txBox="1"/>
          <p:nvPr/>
        </p:nvSpPr>
        <p:spPr>
          <a:xfrm>
            <a:off x="4564855" y="4136536"/>
            <a:ext cx="7450932" cy="2431435"/>
          </a:xfrm>
          <a:prstGeom prst="rect">
            <a:avLst/>
          </a:prstGeom>
          <a:noFill/>
          <a:ln w="34925">
            <a:solidFill>
              <a:srgbClr val="CC90B0"/>
            </a:solidFill>
          </a:ln>
        </p:spPr>
        <p:txBody>
          <a:bodyPr wrap="square">
            <a:spAutoFit/>
          </a:bodyPr>
          <a:lstStyle/>
          <a:p>
            <a:endParaRPr lang="es-ES" b="1" kern="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b="1" kern="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s-ES" sz="1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icroambiente tumoral (TME):</a:t>
            </a:r>
            <a:r>
              <a:rPr lang="es-ES" sz="1800" kern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kern="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kern="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s-ES" sz="1400" kern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ntorno complejo alrededor de las células cancerosas. </a:t>
            </a:r>
            <a:endParaRPr lang="es-ES" sz="1400" kern="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kern="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kern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Proporciona “nutrición”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kern="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kern="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s-ES" sz="1400" kern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undamental para el desarrollo, crecimiento, progresión y respuesta al tratamiento del cáncer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s-ES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5032031-DCF0-8FE0-429F-B85101C2B3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453" y="3704399"/>
            <a:ext cx="4064000" cy="28956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50D8DFB-5A90-6F83-B49F-BAA185A8EB0E}"/>
              </a:ext>
            </a:extLst>
          </p:cNvPr>
          <p:cNvSpPr txBox="1"/>
          <p:nvPr/>
        </p:nvSpPr>
        <p:spPr>
          <a:xfrm>
            <a:off x="4357688" y="143589"/>
            <a:ext cx="3586161" cy="461665"/>
          </a:xfrm>
          <a:prstGeom prst="rect">
            <a:avLst/>
          </a:prstGeom>
          <a:solidFill>
            <a:srgbClr val="CC90B0"/>
          </a:solidFill>
          <a:ln>
            <a:solidFill>
              <a:srgbClr val="CC90B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F267C4-3412-EAD1-7A7A-596AA8B15EB7}"/>
              </a:ext>
            </a:extLst>
          </p:cNvPr>
          <p:cNvSpPr txBox="1"/>
          <p:nvPr/>
        </p:nvSpPr>
        <p:spPr>
          <a:xfrm>
            <a:off x="9460523" y="6567971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 err="1">
                <a:effectLst/>
                <a:latin typeface="Helvetica" pitchFamily="2" charset="0"/>
              </a:rPr>
              <a:t>nATure</a:t>
            </a:r>
            <a:r>
              <a:rPr lang="es-ES" sz="900" dirty="0">
                <a:effectLst/>
                <a:latin typeface="Helvetica" pitchFamily="2" charset="0"/>
              </a:rPr>
              <a:t> </a:t>
            </a:r>
            <a:r>
              <a:rPr lang="es-ES" sz="900" dirty="0" err="1">
                <a:effectLst/>
                <a:latin typeface="Helvetica" pitchFamily="2" charset="0"/>
              </a:rPr>
              <a:t>RevIewS</a:t>
            </a:r>
            <a:r>
              <a:rPr lang="es-ES" sz="900" dirty="0">
                <a:effectLst/>
                <a:latin typeface="Helvetica" pitchFamily="2" charset="0"/>
              </a:rPr>
              <a:t> | </a:t>
            </a:r>
            <a:r>
              <a:rPr lang="es-ES" sz="900" dirty="0" err="1">
                <a:solidFill>
                  <a:srgbClr val="0091AC"/>
                </a:solidFill>
                <a:effectLst/>
                <a:latin typeface="Helvetica" pitchFamily="2" charset="0"/>
              </a:rPr>
              <a:t>CanceR</a:t>
            </a:r>
            <a:r>
              <a:rPr lang="es-ES" sz="900" dirty="0">
                <a:solidFill>
                  <a:srgbClr val="0091AC"/>
                </a:solidFill>
                <a:effectLst/>
                <a:latin typeface="Helvetica" pitchFamily="2" charset="0"/>
              </a:rPr>
              <a:t> 2021</a:t>
            </a:r>
            <a:endParaRPr lang="es-ES" sz="9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3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D4D41D3-706B-7D41-0914-9FB996B7328A}"/>
              </a:ext>
            </a:extLst>
          </p:cNvPr>
          <p:cNvSpPr txBox="1"/>
          <p:nvPr/>
        </p:nvSpPr>
        <p:spPr>
          <a:xfrm>
            <a:off x="4357688" y="143589"/>
            <a:ext cx="3586161" cy="461665"/>
          </a:xfrm>
          <a:prstGeom prst="rect">
            <a:avLst/>
          </a:prstGeom>
          <a:solidFill>
            <a:srgbClr val="CC90B0"/>
          </a:solidFill>
          <a:ln>
            <a:solidFill>
              <a:srgbClr val="CC90B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1F34272-3379-E2C7-C7FA-56F47BE60133}"/>
              </a:ext>
            </a:extLst>
          </p:cNvPr>
          <p:cNvSpPr txBox="1"/>
          <p:nvPr/>
        </p:nvSpPr>
        <p:spPr>
          <a:xfrm>
            <a:off x="973994" y="125611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Año 2000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D33CC9-1930-53DA-662B-711DC8617948}"/>
              </a:ext>
            </a:extLst>
          </p:cNvPr>
          <p:cNvSpPr txBox="1"/>
          <p:nvPr/>
        </p:nvSpPr>
        <p:spPr>
          <a:xfrm>
            <a:off x="794469" y="2109409"/>
            <a:ext cx="4990031" cy="369332"/>
          </a:xfrm>
          <a:prstGeom prst="rect">
            <a:avLst/>
          </a:prstGeom>
          <a:noFill/>
          <a:ln>
            <a:solidFill>
              <a:srgbClr val="CC90B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kern="1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s-ES" sz="1800" kern="1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nspección constante del sistema inmune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FF2D156-F911-476F-C7C3-7A36A9B305AD}"/>
              </a:ext>
            </a:extLst>
          </p:cNvPr>
          <p:cNvSpPr txBox="1"/>
          <p:nvPr/>
        </p:nvSpPr>
        <p:spPr>
          <a:xfrm>
            <a:off x="794469" y="2857345"/>
            <a:ext cx="6679970" cy="369332"/>
          </a:xfrm>
          <a:prstGeom prst="rect">
            <a:avLst/>
          </a:prstGeom>
          <a:noFill/>
          <a:ln>
            <a:solidFill>
              <a:srgbClr val="CC90B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kern="1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ES" sz="1800" kern="1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lguna transformación tumoral incipiente de las células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3AD833-3432-333E-8CB4-568C3066F337}"/>
              </a:ext>
            </a:extLst>
          </p:cNvPr>
          <p:cNvSpPr txBox="1"/>
          <p:nvPr/>
        </p:nvSpPr>
        <p:spPr>
          <a:xfrm>
            <a:off x="794469" y="3614554"/>
            <a:ext cx="567411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kern="1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s-ES" sz="1800" kern="1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laborar una </a:t>
            </a:r>
            <a:r>
              <a:rPr lang="es-ES" sz="1800" b="1" kern="1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respuesta inmune antitumoral</a:t>
            </a:r>
            <a:endPara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361ACDD-11E9-5E7D-6FC0-4AE981CD965A}"/>
              </a:ext>
            </a:extLst>
          </p:cNvPr>
          <p:cNvSpPr txBox="1"/>
          <p:nvPr/>
        </p:nvSpPr>
        <p:spPr>
          <a:xfrm>
            <a:off x="794469" y="4359745"/>
            <a:ext cx="3406061" cy="369332"/>
          </a:xfrm>
          <a:prstGeom prst="rect">
            <a:avLst/>
          </a:prstGeom>
          <a:noFill/>
          <a:ln>
            <a:solidFill>
              <a:srgbClr val="CC90B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kern="1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s-ES" sz="1800" kern="1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ntentar eliminar el cáncer. </a:t>
            </a:r>
            <a:endParaRPr lang="es-ES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43756D2-E0DC-EFAC-9634-A00A7FE77342}"/>
              </a:ext>
            </a:extLst>
          </p:cNvPr>
          <p:cNvSpPr txBox="1"/>
          <p:nvPr/>
        </p:nvSpPr>
        <p:spPr>
          <a:xfrm>
            <a:off x="8702562" y="2893936"/>
            <a:ext cx="269496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Inmunovigilancia</a:t>
            </a:r>
            <a:endParaRPr lang="es-ES" sz="2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8E65DFF9-6713-5A2F-A337-5C898B2E2217}"/>
                  </a:ext>
                </a:extLst>
              </p:cNvPr>
              <p:cNvSpPr txBox="1"/>
              <p:nvPr/>
            </p:nvSpPr>
            <p:spPr>
              <a:xfrm>
                <a:off x="623717" y="5417217"/>
                <a:ext cx="58448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kern="100" dirty="0">
                    <a:solidFill>
                      <a:srgbClr val="1F3864"/>
                    </a:solidFill>
                    <a:effectLst/>
                    <a:highlight>
                      <a:srgbClr val="FFFF00"/>
                    </a:highligh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Respuesta inmune antitumoral ineficaz </a:t>
                </a:r>
                <a14:m>
                  <m:oMath xmlns:m="http://schemas.openxmlformats.org/officeDocument/2006/math">
                    <m:r>
                      <a:rPr lang="es-ES" i="1" kern="100">
                        <a:solidFill>
                          <a:srgbClr val="1F3864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s-ES" kern="100" dirty="0">
                    <a:solidFill>
                      <a:srgbClr val="1F3864"/>
                    </a:solidFill>
                    <a:effectLst/>
                    <a:highlight>
                      <a:srgbClr val="FFFF00"/>
                    </a:highligh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Cáncer</a:t>
                </a:r>
                <a:endParaRPr lang="es-ES" sz="1800" kern="100" dirty="0">
                  <a:effectLst/>
                  <a:highlight>
                    <a:srgbClr val="FFFF00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8E65DFF9-6713-5A2F-A337-5C898B2E2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17" y="5417217"/>
                <a:ext cx="5844870" cy="369332"/>
              </a:xfrm>
              <a:prstGeom prst="rect">
                <a:avLst/>
              </a:prstGeom>
              <a:blipFill>
                <a:blip r:embed="rId2"/>
                <a:stretch>
                  <a:fillRect l="-649" t="-6667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02CAAF23-8151-64C6-31B7-43C0BF9F6F4D}"/>
              </a:ext>
            </a:extLst>
          </p:cNvPr>
          <p:cNvSpPr txBox="1"/>
          <p:nvPr/>
        </p:nvSpPr>
        <p:spPr>
          <a:xfrm>
            <a:off x="6377887" y="1203441"/>
            <a:ext cx="2324675" cy="369332"/>
          </a:xfrm>
          <a:prstGeom prst="rect">
            <a:avLst/>
          </a:prstGeom>
          <a:solidFill>
            <a:srgbClr val="CC90B0"/>
          </a:solidFill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Inmuno</a:t>
            </a:r>
            <a:r>
              <a: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-Oncología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931E4F-D75B-8F92-D688-00506D9CAADF}"/>
              </a:ext>
            </a:extLst>
          </p:cNvPr>
          <p:cNvSpPr txBox="1"/>
          <p:nvPr/>
        </p:nvSpPr>
        <p:spPr>
          <a:xfrm>
            <a:off x="9807818" y="63292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>
                <a:effectLst/>
                <a:latin typeface="Helvetica" pitchFamily="2" charset="0"/>
              </a:rPr>
              <a:t>J </a:t>
            </a:r>
            <a:r>
              <a:rPr lang="es-ES" sz="900" dirty="0" err="1">
                <a:effectLst/>
                <a:latin typeface="Helvetica" pitchFamily="2" charset="0"/>
              </a:rPr>
              <a:t>Leukoc</a:t>
            </a:r>
            <a:r>
              <a:rPr lang="es-ES" sz="900" dirty="0">
                <a:effectLst/>
                <a:latin typeface="Helvetica" pitchFamily="2" charset="0"/>
              </a:rPr>
              <a:t> Biol. 2020;108:363–376</a:t>
            </a:r>
            <a:r>
              <a:rPr lang="es-ES" dirty="0"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50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C30E8-0C69-466D-5775-9B3A9CC54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9"/>
            <a:ext cx="10515600" cy="6921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8836E6-3950-94BF-9AC8-ADACE97C3BE4}"/>
              </a:ext>
            </a:extLst>
          </p:cNvPr>
          <p:cNvSpPr>
            <a:spLocks noGrp="1"/>
          </p:cNvSpPr>
          <p:nvPr>
            <p:ph idx="1"/>
          </p:nvPr>
        </p:nvSpPr>
        <p:spPr>
          <a:ln w="34925">
            <a:solidFill>
              <a:srgbClr val="CC90B0"/>
            </a:solidFill>
          </a:ln>
        </p:spPr>
        <p:txBody>
          <a:bodyPr>
            <a:normAutofit/>
          </a:bodyPr>
          <a:lstStyle/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Introducción</a:t>
            </a:r>
          </a:p>
          <a:p>
            <a:endParaRPr lang="es-ES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Respuesta inmune antitumoral. Ciclo de la Inmunología del cáncer</a:t>
            </a:r>
          </a:p>
          <a:p>
            <a:endParaRPr lang="es-ES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Inmunoedición</a:t>
            </a:r>
            <a:r>
              <a:rPr lang="es-ES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cáncer (IEC). Mecanismos de escape</a:t>
            </a:r>
          </a:p>
          <a:p>
            <a:endParaRPr lang="es-ES" sz="16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Tratamiento del cáncer: Inmunoterapia: Inhibidores </a:t>
            </a:r>
            <a:r>
              <a:rPr lang="es-ES" sz="16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checkpoints</a:t>
            </a:r>
            <a:r>
              <a:rPr lang="es-ES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endParaRPr lang="es-ES" sz="16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634398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BD935-41EE-461C-9290-C77A4A84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236537"/>
            <a:ext cx="10515600" cy="620714"/>
          </a:xfrm>
          <a:solidFill>
            <a:srgbClr val="CC90B0"/>
          </a:solidFill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Respuesta antitumoral </a:t>
            </a:r>
            <a:r>
              <a:rPr lang="es-E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endParaRPr lang="es-E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81509C-B358-6C41-5B03-EA6D31D43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Inmunidad innata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E035D3-BD2B-993D-3E5C-912CFB854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28575">
            <a:solidFill>
              <a:srgbClr val="CC90B0"/>
            </a:solidFill>
          </a:ln>
        </p:spPr>
        <p:txBody>
          <a:bodyPr>
            <a:normAutofit lnSpcReduction="10000"/>
          </a:bodyPr>
          <a:lstStyle/>
          <a:p>
            <a:endParaRPr lang="es-ES" sz="1400" dirty="0">
              <a:solidFill>
                <a:srgbClr val="1F386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1ª línea de defensa del organismo</a:t>
            </a:r>
            <a:r>
              <a:rPr lang="es-ES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s-ES" sz="1400" kern="100" dirty="0">
              <a:solidFill>
                <a:srgbClr val="1F386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kern="1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rápida </a:t>
            </a:r>
          </a:p>
          <a:p>
            <a:pPr marL="0" indent="0">
              <a:buNone/>
            </a:pPr>
            <a:endParaRPr lang="es-ES" sz="1400" kern="100" dirty="0">
              <a:solidFill>
                <a:srgbClr val="1F38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kern="1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s-ES" sz="1400" kern="1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o-especifica </a:t>
            </a:r>
          </a:p>
          <a:p>
            <a:endParaRPr lang="es-ES" sz="1400" kern="100" dirty="0">
              <a:solidFill>
                <a:srgbClr val="1F38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kern="1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Células: </a:t>
            </a:r>
          </a:p>
          <a:p>
            <a:pPr lvl="1"/>
            <a:r>
              <a:rPr lang="es-ES" sz="1400" kern="1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s-ES" sz="1400" kern="1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eutrófilos </a:t>
            </a:r>
          </a:p>
          <a:p>
            <a:pPr lvl="1"/>
            <a:r>
              <a:rPr lang="es-ES" sz="1400" kern="1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s-ES" sz="1400" kern="1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onocitos</a:t>
            </a:r>
          </a:p>
          <a:p>
            <a:pPr lvl="1"/>
            <a:r>
              <a:rPr lang="es-ES" sz="1400" kern="1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s-ES" sz="1400" kern="1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acrófagos</a:t>
            </a:r>
          </a:p>
          <a:p>
            <a:pPr lvl="1"/>
            <a:r>
              <a:rPr lang="es-ES" sz="1400" kern="1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s-ES" sz="1400" kern="1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élulas NK</a:t>
            </a:r>
          </a:p>
          <a:p>
            <a:pPr lvl="1"/>
            <a:r>
              <a:rPr lang="es-ES" sz="1400" kern="1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s-ES" sz="1400" kern="1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élulas dendríticas. </a:t>
            </a:r>
            <a:endParaRPr lang="es-ES" sz="14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1400" kern="100" dirty="0">
              <a:solidFill>
                <a:srgbClr val="1F38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FB3ED1-8FC2-73DD-2FDC-DB0058A54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Inmunidad adaptativa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79858F-B67D-5C21-14E4-F62C6B51F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 w="28575">
            <a:solidFill>
              <a:srgbClr val="CC90B0"/>
            </a:solidFill>
          </a:ln>
        </p:spPr>
        <p:txBody>
          <a:bodyPr>
            <a:normAutofit lnSpcReduction="10000"/>
          </a:bodyPr>
          <a:lstStyle/>
          <a:p>
            <a:endParaRPr lang="es-ES" sz="1400" dirty="0">
              <a:solidFill>
                <a:srgbClr val="1F38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1400" dirty="0">
              <a:solidFill>
                <a:srgbClr val="1F38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1400" dirty="0">
              <a:solidFill>
                <a:srgbClr val="1F38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s-ES" sz="14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ás lenta</a:t>
            </a:r>
          </a:p>
          <a:p>
            <a:endParaRPr lang="es-ES" sz="1400" dirty="0">
              <a:solidFill>
                <a:srgbClr val="1F38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s-ES" sz="14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específica </a:t>
            </a:r>
          </a:p>
          <a:p>
            <a:endParaRPr lang="es-ES" sz="1400" dirty="0">
              <a:solidFill>
                <a:srgbClr val="1F38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s-ES" sz="14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enera memoria inmunológica</a:t>
            </a:r>
          </a:p>
          <a:p>
            <a:endParaRPr lang="es-ES" sz="1400" dirty="0">
              <a:solidFill>
                <a:srgbClr val="1F38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Células: </a:t>
            </a:r>
          </a:p>
          <a:p>
            <a:pPr lvl="1"/>
            <a:r>
              <a:rPr lang="es-ES" sz="14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s-ES" sz="14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infocitos B (LB)</a:t>
            </a:r>
          </a:p>
          <a:p>
            <a:pPr lvl="1"/>
            <a:r>
              <a:rPr lang="es-ES" sz="14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s-ES" sz="14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infocitos T (LT)</a:t>
            </a:r>
          </a:p>
          <a:p>
            <a:pPr marL="457200" lvl="1" indent="0">
              <a:buNone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0E4352-B266-20CC-480C-A77465CDEA3D}"/>
              </a:ext>
            </a:extLst>
          </p:cNvPr>
          <p:cNvSpPr txBox="1"/>
          <p:nvPr/>
        </p:nvSpPr>
        <p:spPr>
          <a:xfrm>
            <a:off x="1775619" y="1084541"/>
            <a:ext cx="923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Respuesta antitumoral eficaz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mismos pasos respuesta inmune “fisiológica”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12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155F119-5C4E-54F4-E1FC-B9FD300FED89}"/>
              </a:ext>
            </a:extLst>
          </p:cNvPr>
          <p:cNvSpPr txBox="1">
            <a:spLocks/>
          </p:cNvSpPr>
          <p:nvPr/>
        </p:nvSpPr>
        <p:spPr>
          <a:xfrm>
            <a:off x="838200" y="171451"/>
            <a:ext cx="10515600" cy="628650"/>
          </a:xfrm>
          <a:prstGeom prst="rect">
            <a:avLst/>
          </a:prstGeom>
          <a:solidFill>
            <a:srgbClr val="CC90B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Ciclo de la inmunología del cáncer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D9502C-D238-9B7E-5BE5-257D6323E106}"/>
              </a:ext>
            </a:extLst>
          </p:cNvPr>
          <p:cNvSpPr txBox="1"/>
          <p:nvPr/>
        </p:nvSpPr>
        <p:spPr>
          <a:xfrm>
            <a:off x="838200" y="1155136"/>
            <a:ext cx="7379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roceso cíclico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</a:t>
            </a:r>
            <a:r>
              <a:rPr lang="es-ES" sz="1800" dirty="0">
                <a:solidFill>
                  <a:srgbClr val="1F3864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amplificar y expandir respuesta antitumoral</a:t>
            </a:r>
            <a:r>
              <a:rPr lang="es-ES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C801BC9-D3D4-8D27-613C-6A416A775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4" t="3366" r="5055" b="2573"/>
          <a:stretch/>
        </p:blipFill>
        <p:spPr>
          <a:xfrm>
            <a:off x="328612" y="2643098"/>
            <a:ext cx="3600000" cy="271243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B342311-42AC-6638-4449-B4F550B26AFC}"/>
              </a:ext>
            </a:extLst>
          </p:cNvPr>
          <p:cNvSpPr txBox="1"/>
          <p:nvPr/>
        </p:nvSpPr>
        <p:spPr>
          <a:xfrm>
            <a:off x="4293392" y="2668030"/>
            <a:ext cx="7060408" cy="73866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NK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detectan primeras células tumorales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destrucción </a:t>
            </a:r>
            <a:r>
              <a:rPr lang="es-E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célular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endParaRPr lang="es-ES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ragmentos de estas células tumorales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Antígenos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ES" sz="1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Ags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tumorales 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5C1320-4AA5-C5E1-0D7C-EBBD530CFB0D}"/>
              </a:ext>
            </a:extLst>
          </p:cNvPr>
          <p:cNvSpPr txBox="1"/>
          <p:nvPr/>
        </p:nvSpPr>
        <p:spPr>
          <a:xfrm>
            <a:off x="4261613" y="3723027"/>
            <a:ext cx="7435454" cy="1600438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Antígenos tumorales: 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es-ES" sz="1400" kern="10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Específicos del tumor (</a:t>
            </a:r>
            <a:r>
              <a:rPr lang="es-ES" sz="1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neoantígenos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 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oteínas en células tumorales. 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utaciones genéticas. Ejemplos: KRAS, Tp53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es-ES" sz="1400" kern="1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sociados al tumor: 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oteínas normales, pero </a:t>
            </a:r>
            <a:r>
              <a:rPr lang="es-ES" sz="1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sobreexpresadas</a:t>
            </a:r>
            <a:r>
              <a:rPr lang="es-ES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expresión aberrante en las células tumorales. Ejemplos HER2; CEA, MUC1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20E09B-8620-2D6B-7959-A37C73566489}"/>
              </a:ext>
            </a:extLst>
          </p:cNvPr>
          <p:cNvSpPr txBox="1"/>
          <p:nvPr/>
        </p:nvSpPr>
        <p:spPr>
          <a:xfrm>
            <a:off x="8323018" y="1155136"/>
            <a:ext cx="2837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p</a:t>
            </a:r>
            <a:r>
              <a:rPr lang="es-ES" sz="1800" dirty="0">
                <a:solidFill>
                  <a:srgbClr val="1F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asos escalonados</a:t>
            </a:r>
            <a:r>
              <a:rPr lang="es-E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D1D4D1-ED8A-03AE-C8B7-FF8183DF34C5}"/>
              </a:ext>
            </a:extLst>
          </p:cNvPr>
          <p:cNvSpPr txBox="1"/>
          <p:nvPr/>
        </p:nvSpPr>
        <p:spPr>
          <a:xfrm>
            <a:off x="10034678" y="6455717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 err="1">
                <a:effectLst/>
                <a:latin typeface="Helvetica" pitchFamily="2" charset="0"/>
              </a:rPr>
              <a:t>Immunity</a:t>
            </a:r>
            <a:r>
              <a:rPr lang="es-ES" sz="900" dirty="0">
                <a:effectLst/>
                <a:latin typeface="Helvetica" pitchFamily="2" charset="0"/>
              </a:rPr>
              <a:t> 39, </a:t>
            </a:r>
            <a:r>
              <a:rPr lang="es-ES" sz="900" dirty="0" err="1">
                <a:effectLst/>
                <a:latin typeface="Helvetica" pitchFamily="2" charset="0"/>
              </a:rPr>
              <a:t>July</a:t>
            </a:r>
            <a:r>
              <a:rPr lang="es-ES" sz="900" dirty="0">
                <a:effectLst/>
                <a:latin typeface="Helvetica" pitchFamily="2" charset="0"/>
              </a:rPr>
              <a:t> 25, 2013</a:t>
            </a:r>
          </a:p>
        </p:txBody>
      </p:sp>
    </p:spTree>
    <p:extLst>
      <p:ext uri="{BB962C8B-B14F-4D97-AF65-F5344CB8AC3E}">
        <p14:creationId xmlns:p14="http://schemas.microsoft.com/office/powerpoint/2010/main" val="98370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1322</Words>
  <Application>Microsoft Macintosh PowerPoint</Application>
  <PresentationFormat>Panorámica</PresentationFormat>
  <Paragraphs>302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Courier New</vt:lpstr>
      <vt:lpstr>Helvetica</vt:lpstr>
      <vt:lpstr>Symbol</vt:lpstr>
      <vt:lpstr>Times New Roman</vt:lpstr>
      <vt:lpstr>Verdana</vt:lpstr>
      <vt:lpstr>Tema de Office</vt:lpstr>
      <vt:lpstr>Inmunología y Cáncer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Agenda</vt:lpstr>
      <vt:lpstr>Respuesta antitumoral  </vt:lpstr>
      <vt:lpstr>Presentación de PowerPoint</vt:lpstr>
      <vt:lpstr>Presentación de PowerPoint</vt:lpstr>
      <vt:lpstr>Presentación de PowerPoint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Mecanismos de escape tumoral</vt:lpstr>
      <vt:lpstr>Agenda</vt:lpstr>
      <vt:lpstr>Tratamiento del cáncer</vt:lpstr>
      <vt:lpstr>Inmunoterapia</vt:lpstr>
      <vt:lpstr>Inmunoterapia</vt:lpstr>
      <vt:lpstr>Presentación de PowerPoint</vt:lpstr>
      <vt:lpstr>Inhibidores checkpoints</vt:lpstr>
      <vt:lpstr>Presentación de PowerPoint</vt:lpstr>
      <vt:lpstr>Presentación de PowerPoint</vt:lpstr>
      <vt:lpstr>Agenda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101</cp:revision>
  <dcterms:created xsi:type="dcterms:W3CDTF">2025-11-02T19:05:59Z</dcterms:created>
  <dcterms:modified xsi:type="dcterms:W3CDTF">2025-11-12T05:09:23Z</dcterms:modified>
</cp:coreProperties>
</file>