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9"/>
  </p:notesMasterIdLst>
  <p:sldIdLst>
    <p:sldId id="256" r:id="rId2"/>
    <p:sldId id="261" r:id="rId3"/>
    <p:sldId id="270" r:id="rId4"/>
    <p:sldId id="266" r:id="rId5"/>
    <p:sldId id="263" r:id="rId6"/>
    <p:sldId id="268" r:id="rId7"/>
    <p:sldId id="267" r:id="rId8"/>
    <p:sldId id="269" r:id="rId9"/>
    <p:sldId id="273" r:id="rId10"/>
    <p:sldId id="279" r:id="rId11"/>
    <p:sldId id="288" r:id="rId12"/>
    <p:sldId id="280" r:id="rId13"/>
    <p:sldId id="281" r:id="rId14"/>
    <p:sldId id="282" r:id="rId15"/>
    <p:sldId id="286" r:id="rId16"/>
    <p:sldId id="283" r:id="rId17"/>
    <p:sldId id="284" r:id="rId18"/>
    <p:sldId id="285" r:id="rId19"/>
    <p:sldId id="274" r:id="rId20"/>
    <p:sldId id="277" r:id="rId21"/>
    <p:sldId id="275" r:id="rId22"/>
    <p:sldId id="276" r:id="rId23"/>
    <p:sldId id="278" r:id="rId24"/>
    <p:sldId id="272" r:id="rId25"/>
    <p:sldId id="260" r:id="rId26"/>
    <p:sldId id="271" r:id="rId27"/>
    <p:sldId id="287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94744" autoAdjust="0"/>
  </p:normalViewPr>
  <p:slideViewPr>
    <p:cSldViewPr snapToGrid="0">
      <p:cViewPr varScale="1">
        <p:scale>
          <a:sx n="73" d="100"/>
          <a:sy n="73" d="100"/>
        </p:scale>
        <p:origin x="9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Nº casos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01-4EE3-8461-7B3128F3B5DE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301-4EE3-8461-7B3128F3B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10</c:v>
                </c:pt>
                <c:pt idx="4">
                  <c:v>7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01-4EE3-8461-7B3128F3B5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7998527"/>
        <c:axId val="307995167"/>
      </c:barChart>
      <c:catAx>
        <c:axId val="307998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ES"/>
          </a:p>
        </c:txPr>
        <c:crossAx val="307995167"/>
        <c:crosses val="autoZero"/>
        <c:auto val="1"/>
        <c:lblAlgn val="ctr"/>
        <c:lblOffset val="100"/>
        <c:noMultiLvlLbl val="0"/>
      </c:catAx>
      <c:valAx>
        <c:axId val="307995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ES"/>
          </a:p>
        </c:txPr>
        <c:crossAx val="307998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+mj-lt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D642A-9FFF-40FF-9CC7-0D350FF3541C}" type="datetimeFigureOut">
              <a:rPr lang="es-ES" smtClean="0"/>
              <a:t>15/09/2025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6EBBA-8AE6-4CB6-BA51-F62803BD3B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15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" dirty="0" err="1"/>
              <a:t>Solaini</a:t>
            </a:r>
            <a:r>
              <a:rPr lang="es-ES" dirty="0"/>
              <a:t> L, </a:t>
            </a:r>
            <a:r>
              <a:rPr lang="es-ES" dirty="0" err="1"/>
              <a:t>Cavaliere</a:t>
            </a:r>
            <a:r>
              <a:rPr lang="es-ES" dirty="0"/>
              <a:t> D, </a:t>
            </a:r>
            <a:r>
              <a:rPr lang="es-ES" dirty="0" err="1"/>
              <a:t>Avanzolini</a:t>
            </a:r>
            <a:r>
              <a:rPr lang="es-ES" dirty="0"/>
              <a:t> A, </a:t>
            </a:r>
            <a:r>
              <a:rPr lang="es-ES" dirty="0" err="1"/>
              <a:t>Pecchini</a:t>
            </a:r>
            <a:r>
              <a:rPr lang="es-ES" dirty="0"/>
              <a:t> F, </a:t>
            </a:r>
            <a:r>
              <a:rPr lang="es-ES" dirty="0" err="1"/>
              <a:t>Tazzari</a:t>
            </a:r>
            <a:r>
              <a:rPr lang="es-ES" dirty="0"/>
              <a:t> M, </a:t>
            </a:r>
            <a:r>
              <a:rPr lang="es-ES" dirty="0" err="1"/>
              <a:t>Ercolani</a:t>
            </a:r>
            <a:r>
              <a:rPr lang="es-ES" dirty="0"/>
              <a:t> G.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Hernia. 2022 Apr;26(2):417-427. doi:10.1007/s10029-021-02489-7. PMID: 34609697.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 err="1"/>
              <a:t>Thanawiboonchai</a:t>
            </a:r>
            <a:r>
              <a:rPr lang="es-ES" dirty="0"/>
              <a:t> S, </a:t>
            </a:r>
            <a:r>
              <a:rPr lang="es-ES" dirty="0" err="1"/>
              <a:t>Soe</a:t>
            </a:r>
            <a:r>
              <a:rPr lang="es-ES" dirty="0"/>
              <a:t> HHK, </a:t>
            </a:r>
            <a:r>
              <a:rPr lang="es-ES" dirty="0" err="1"/>
              <a:t>Saengsin</a:t>
            </a:r>
            <a:r>
              <a:rPr lang="es-ES" dirty="0"/>
              <a:t> J, </a:t>
            </a:r>
            <a:r>
              <a:rPr lang="es-ES" dirty="0" err="1"/>
              <a:t>Suwannaroj</a:t>
            </a:r>
            <a:r>
              <a:rPr lang="es-ES" dirty="0"/>
              <a:t> C, </a:t>
            </a:r>
            <a:r>
              <a:rPr lang="es-ES" dirty="0" err="1"/>
              <a:t>Boochangkool</a:t>
            </a:r>
            <a:r>
              <a:rPr lang="es-ES" dirty="0"/>
              <a:t> N, </a:t>
            </a:r>
            <a:r>
              <a:rPr lang="es-ES" dirty="0" err="1"/>
              <a:t>Lohsiriwat</a:t>
            </a:r>
            <a:r>
              <a:rPr lang="es-ES" dirty="0"/>
              <a:t> V, et al. Network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comparing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and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single- and </a:t>
            </a:r>
            <a:r>
              <a:rPr lang="es-ES" dirty="0" err="1"/>
              <a:t>multi-port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. Hernia. 2024 Apr;28(2):403-415. doi:10.1007/s10029-023-02760-3. PMID: 39419843.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Yang TX, </a:t>
            </a:r>
            <a:r>
              <a:rPr lang="es-ES" dirty="0" err="1"/>
              <a:t>Chua</a:t>
            </a:r>
            <a:r>
              <a:rPr lang="es-ES" dirty="0"/>
              <a:t> TC, Chin KF.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proctectomy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2020 Mar;34(3):1135-1148. doi:10.1007/s00464-019-06916-3. PMID: 30688139.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Lee SH, Kim DH, Lim SW.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a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Colorectal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. 2018 Dec;33(12):1741-1753. doi:10.1007/s00384-018-3153-9. PMID: 30187156.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Kim JC, Lim SB, </a:t>
            </a:r>
            <a:r>
              <a:rPr lang="es-ES" dirty="0" err="1"/>
              <a:t>Yoon</a:t>
            </a:r>
            <a:r>
              <a:rPr lang="es-ES" dirty="0"/>
              <a:t> YS, Park IJ, Kim CW, </a:t>
            </a:r>
            <a:r>
              <a:rPr lang="es-ES" dirty="0" err="1"/>
              <a:t>Yu</a:t>
            </a:r>
            <a:r>
              <a:rPr lang="es-ES" dirty="0"/>
              <a:t> CS, et al.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coloanal</a:t>
            </a:r>
            <a:r>
              <a:rPr lang="es-ES" dirty="0"/>
              <a:t> anastomosis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perianal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followed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procedure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2012 Jan;26(1):227-233. doi:10.1007/s00464-011-1861-0. PMID: 21822556.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Lane T. A short </a:t>
            </a:r>
            <a:r>
              <a:rPr lang="es-ES" dirty="0" err="1"/>
              <a:t>history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. Ann R Coll </a:t>
            </a:r>
            <a:r>
              <a:rPr lang="es-ES" dirty="0" err="1"/>
              <a:t>Surg</a:t>
            </a:r>
            <a:r>
              <a:rPr lang="es-ES" dirty="0"/>
              <a:t> Engl </a:t>
            </a:r>
            <a:r>
              <a:rPr lang="es-ES" dirty="0" err="1"/>
              <a:t>Suppl</a:t>
            </a:r>
            <a:r>
              <a:rPr lang="es-ES" dirty="0"/>
              <a:t>. 2018;100(</a:t>
            </a:r>
            <a:r>
              <a:rPr lang="es-ES" dirty="0" err="1"/>
              <a:t>Suppl</a:t>
            </a:r>
            <a:r>
              <a:rPr lang="es-ES" dirty="0"/>
              <a:t> 1):5-7. doi:10.1308/rcsann.supp1.5.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1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" dirty="0" err="1"/>
              <a:t>Solaini</a:t>
            </a:r>
            <a:r>
              <a:rPr lang="es-ES" dirty="0"/>
              <a:t> L, </a:t>
            </a:r>
            <a:r>
              <a:rPr lang="es-ES" dirty="0" err="1"/>
              <a:t>Cavaliere</a:t>
            </a:r>
            <a:r>
              <a:rPr lang="es-ES" dirty="0"/>
              <a:t> D, </a:t>
            </a:r>
            <a:r>
              <a:rPr lang="es-ES" dirty="0" err="1"/>
              <a:t>Avanzolini</a:t>
            </a:r>
            <a:r>
              <a:rPr lang="es-ES" dirty="0"/>
              <a:t> A, </a:t>
            </a:r>
            <a:r>
              <a:rPr lang="es-ES" dirty="0" err="1"/>
              <a:t>Pecchini</a:t>
            </a:r>
            <a:r>
              <a:rPr lang="es-ES" dirty="0"/>
              <a:t> F, </a:t>
            </a:r>
            <a:r>
              <a:rPr lang="es-ES" dirty="0" err="1"/>
              <a:t>Tazzari</a:t>
            </a:r>
            <a:r>
              <a:rPr lang="es-ES" dirty="0"/>
              <a:t> M, </a:t>
            </a:r>
            <a:r>
              <a:rPr lang="es-ES" dirty="0" err="1"/>
              <a:t>Ercolani</a:t>
            </a:r>
            <a:r>
              <a:rPr lang="es-ES" dirty="0"/>
              <a:t> G.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Hernia. 2022 Apr;26(2):417-427. doi:10.1007/s10029-021-02489-7. PMID: 34609697.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 err="1"/>
              <a:t>Thanawiboonchai</a:t>
            </a:r>
            <a:r>
              <a:rPr lang="es-ES" dirty="0"/>
              <a:t> S, </a:t>
            </a:r>
            <a:r>
              <a:rPr lang="es-ES" dirty="0" err="1"/>
              <a:t>Soe</a:t>
            </a:r>
            <a:r>
              <a:rPr lang="es-ES" dirty="0"/>
              <a:t> HHK, </a:t>
            </a:r>
            <a:r>
              <a:rPr lang="es-ES" dirty="0" err="1"/>
              <a:t>Saengsin</a:t>
            </a:r>
            <a:r>
              <a:rPr lang="es-ES" dirty="0"/>
              <a:t> J, </a:t>
            </a:r>
            <a:r>
              <a:rPr lang="es-ES" dirty="0" err="1"/>
              <a:t>Suwannaroj</a:t>
            </a:r>
            <a:r>
              <a:rPr lang="es-ES" dirty="0"/>
              <a:t> C, </a:t>
            </a:r>
            <a:r>
              <a:rPr lang="es-ES" dirty="0" err="1"/>
              <a:t>Boochangkool</a:t>
            </a:r>
            <a:r>
              <a:rPr lang="es-ES" dirty="0"/>
              <a:t> N, </a:t>
            </a:r>
            <a:r>
              <a:rPr lang="es-ES" dirty="0" err="1"/>
              <a:t>Lohsiriwat</a:t>
            </a:r>
            <a:r>
              <a:rPr lang="es-ES" dirty="0"/>
              <a:t> V, et al. Network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comparing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and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single- and </a:t>
            </a:r>
            <a:r>
              <a:rPr lang="es-ES" dirty="0" err="1"/>
              <a:t>multi-port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. Hernia. 2024 Apr;28(2):403-415. doi:10.1007/s10029-023-02760-3. PMID: 39419843.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Yang TX, </a:t>
            </a:r>
            <a:r>
              <a:rPr lang="es-ES" dirty="0" err="1"/>
              <a:t>Chua</a:t>
            </a:r>
            <a:r>
              <a:rPr lang="es-ES" dirty="0"/>
              <a:t> TC, Chin KF.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proctectomy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2020 Mar;34(3):1135-1148. doi:10.1007/s00464-019-06916-3. PMID: 30688139.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Lee SH, Kim DH, Lim SW.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a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Colorectal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. 2018 Dec;33(12):1741-1753. doi:10.1007/s00384-018-3153-9. PMID: 30187156.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Kim JC, Lim SB, </a:t>
            </a:r>
            <a:r>
              <a:rPr lang="es-ES" dirty="0" err="1"/>
              <a:t>Yoon</a:t>
            </a:r>
            <a:r>
              <a:rPr lang="es-ES" dirty="0"/>
              <a:t> YS, Park IJ, Kim CW, </a:t>
            </a:r>
            <a:r>
              <a:rPr lang="es-ES" dirty="0" err="1"/>
              <a:t>Yu</a:t>
            </a:r>
            <a:r>
              <a:rPr lang="es-ES" dirty="0"/>
              <a:t> CS, et al.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coloanal</a:t>
            </a:r>
            <a:r>
              <a:rPr lang="es-ES" dirty="0"/>
              <a:t> anastomosis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perianal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followed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procedure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2012 Jan;26(1):227-233. doi:10.1007/s00464-011-1861-0. PMID: 21822556.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Lane T. A short </a:t>
            </a:r>
            <a:r>
              <a:rPr lang="es-ES" dirty="0" err="1"/>
              <a:t>history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. Ann R Coll </a:t>
            </a:r>
            <a:r>
              <a:rPr lang="es-ES" dirty="0" err="1"/>
              <a:t>Surg</a:t>
            </a:r>
            <a:r>
              <a:rPr lang="es-ES" dirty="0"/>
              <a:t> Engl </a:t>
            </a:r>
            <a:r>
              <a:rPr lang="es-ES" dirty="0" err="1"/>
              <a:t>Suppl</a:t>
            </a:r>
            <a:r>
              <a:rPr lang="es-ES" dirty="0"/>
              <a:t>. 2018;100(</a:t>
            </a:r>
            <a:r>
              <a:rPr lang="es-ES" dirty="0" err="1"/>
              <a:t>Suppl</a:t>
            </a:r>
            <a:r>
              <a:rPr lang="es-ES" dirty="0"/>
              <a:t> 1):5-7. doi:10.1308/rcsann.supp1.5.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79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" dirty="0" err="1"/>
              <a:t>Solaini</a:t>
            </a:r>
            <a:r>
              <a:rPr lang="es-ES" dirty="0"/>
              <a:t> L, </a:t>
            </a:r>
            <a:r>
              <a:rPr lang="es-ES" dirty="0" err="1"/>
              <a:t>Cavaliere</a:t>
            </a:r>
            <a:r>
              <a:rPr lang="es-ES" dirty="0"/>
              <a:t> D, </a:t>
            </a:r>
            <a:r>
              <a:rPr lang="es-ES" dirty="0" err="1"/>
              <a:t>Avanzolini</a:t>
            </a:r>
            <a:r>
              <a:rPr lang="es-ES" dirty="0"/>
              <a:t> A, </a:t>
            </a:r>
            <a:r>
              <a:rPr lang="es-ES" dirty="0" err="1"/>
              <a:t>Pecchini</a:t>
            </a:r>
            <a:r>
              <a:rPr lang="es-ES" dirty="0"/>
              <a:t> F, </a:t>
            </a:r>
            <a:r>
              <a:rPr lang="es-ES" dirty="0" err="1"/>
              <a:t>Tazzari</a:t>
            </a:r>
            <a:r>
              <a:rPr lang="es-ES" dirty="0"/>
              <a:t> M, </a:t>
            </a:r>
            <a:r>
              <a:rPr lang="es-ES" dirty="0" err="1"/>
              <a:t>Ercolani</a:t>
            </a:r>
            <a:r>
              <a:rPr lang="es-ES" dirty="0"/>
              <a:t> G.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Hernia. 2022 Apr;26(2):417-427. doi:10.1007/s10029-021-02489-7. PMID: 34609697.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 err="1"/>
              <a:t>Thanawiboonchai</a:t>
            </a:r>
            <a:r>
              <a:rPr lang="es-ES" dirty="0"/>
              <a:t> S, </a:t>
            </a:r>
            <a:r>
              <a:rPr lang="es-ES" dirty="0" err="1"/>
              <a:t>Soe</a:t>
            </a:r>
            <a:r>
              <a:rPr lang="es-ES" dirty="0"/>
              <a:t> HHK, </a:t>
            </a:r>
            <a:r>
              <a:rPr lang="es-ES" dirty="0" err="1"/>
              <a:t>Saengsin</a:t>
            </a:r>
            <a:r>
              <a:rPr lang="es-ES" dirty="0"/>
              <a:t> J, </a:t>
            </a:r>
            <a:r>
              <a:rPr lang="es-ES" dirty="0" err="1"/>
              <a:t>Suwannaroj</a:t>
            </a:r>
            <a:r>
              <a:rPr lang="es-ES" dirty="0"/>
              <a:t> C, </a:t>
            </a:r>
            <a:r>
              <a:rPr lang="es-ES" dirty="0" err="1"/>
              <a:t>Boochangkool</a:t>
            </a:r>
            <a:r>
              <a:rPr lang="es-ES" dirty="0"/>
              <a:t> N, </a:t>
            </a:r>
            <a:r>
              <a:rPr lang="es-ES" dirty="0" err="1"/>
              <a:t>Lohsiriwat</a:t>
            </a:r>
            <a:r>
              <a:rPr lang="es-ES" dirty="0"/>
              <a:t> V, et al. Network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comparing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and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single- and </a:t>
            </a:r>
            <a:r>
              <a:rPr lang="es-ES" dirty="0" err="1"/>
              <a:t>multi-port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. Hernia. 2024 Apr;28(2):403-415. doi:10.1007/s10029-023-02760-3. PMID: 39419843.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Yang TX, </a:t>
            </a:r>
            <a:r>
              <a:rPr lang="es-ES" dirty="0" err="1"/>
              <a:t>Chua</a:t>
            </a:r>
            <a:r>
              <a:rPr lang="es-ES" dirty="0"/>
              <a:t> TC, Chin KF.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proctectomy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2020 Mar;34(3):1135-1148. doi:10.1007/s00464-019-06916-3. PMID: 30688139.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Lee SH, Kim DH, Lim SW.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a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Colorectal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. 2018 Dec;33(12):1741-1753. doi:10.1007/s00384-018-3153-9. PMID: 30187156.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Kim JC, Lim SB, </a:t>
            </a:r>
            <a:r>
              <a:rPr lang="es-ES" dirty="0" err="1"/>
              <a:t>Yoon</a:t>
            </a:r>
            <a:r>
              <a:rPr lang="es-ES" dirty="0"/>
              <a:t> YS, Park IJ, Kim CW, </a:t>
            </a:r>
            <a:r>
              <a:rPr lang="es-ES" dirty="0" err="1"/>
              <a:t>Yu</a:t>
            </a:r>
            <a:r>
              <a:rPr lang="es-ES" dirty="0"/>
              <a:t> CS, et al.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coloanal</a:t>
            </a:r>
            <a:r>
              <a:rPr lang="es-ES" dirty="0"/>
              <a:t> anastomosis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perianal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followed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procedure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2012 Jan;26(1):227-233. doi:10.1007/s00464-011-1861-0. PMID: 21822556.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Lane T. A short </a:t>
            </a:r>
            <a:r>
              <a:rPr lang="es-ES" dirty="0" err="1"/>
              <a:t>history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. Ann R Coll </a:t>
            </a:r>
            <a:r>
              <a:rPr lang="es-ES" dirty="0" err="1"/>
              <a:t>Surg</a:t>
            </a:r>
            <a:r>
              <a:rPr lang="es-ES" dirty="0"/>
              <a:t> Engl </a:t>
            </a:r>
            <a:r>
              <a:rPr lang="es-ES" dirty="0" err="1"/>
              <a:t>Suppl</a:t>
            </a:r>
            <a:r>
              <a:rPr lang="es-ES" dirty="0"/>
              <a:t>. 2018;100(</a:t>
            </a:r>
            <a:r>
              <a:rPr lang="es-ES" dirty="0" err="1"/>
              <a:t>Suppl</a:t>
            </a:r>
            <a:r>
              <a:rPr lang="es-ES" dirty="0"/>
              <a:t> 1):5-7. doi:10.1308/rcsann.supp1.5.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15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" dirty="0" err="1"/>
              <a:t>Solaini</a:t>
            </a:r>
            <a:r>
              <a:rPr lang="es-ES" dirty="0"/>
              <a:t> L, </a:t>
            </a:r>
            <a:r>
              <a:rPr lang="es-ES" dirty="0" err="1"/>
              <a:t>Cavaliere</a:t>
            </a:r>
            <a:r>
              <a:rPr lang="es-ES" dirty="0"/>
              <a:t> D, </a:t>
            </a:r>
            <a:r>
              <a:rPr lang="es-ES" dirty="0" err="1"/>
              <a:t>Avanzolini</a:t>
            </a:r>
            <a:r>
              <a:rPr lang="es-ES" dirty="0"/>
              <a:t> A, </a:t>
            </a:r>
            <a:r>
              <a:rPr lang="es-ES" dirty="0" err="1"/>
              <a:t>Pecchini</a:t>
            </a:r>
            <a:r>
              <a:rPr lang="es-ES" dirty="0"/>
              <a:t> F, </a:t>
            </a:r>
            <a:r>
              <a:rPr lang="es-ES" dirty="0" err="1"/>
              <a:t>Tazzari</a:t>
            </a:r>
            <a:r>
              <a:rPr lang="es-ES" dirty="0"/>
              <a:t> M, </a:t>
            </a:r>
            <a:r>
              <a:rPr lang="es-ES" dirty="0" err="1"/>
              <a:t>Ercolani</a:t>
            </a:r>
            <a:r>
              <a:rPr lang="es-ES" dirty="0"/>
              <a:t> G.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Hernia. 2022 Apr;26(2):417-427. doi:10.1007/s10029-021-02489-7. PMID: 34609697.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 err="1"/>
              <a:t>Thanawiboonchai</a:t>
            </a:r>
            <a:r>
              <a:rPr lang="es-ES" dirty="0"/>
              <a:t> S, </a:t>
            </a:r>
            <a:r>
              <a:rPr lang="es-ES" dirty="0" err="1"/>
              <a:t>Soe</a:t>
            </a:r>
            <a:r>
              <a:rPr lang="es-ES" dirty="0"/>
              <a:t> HHK, </a:t>
            </a:r>
            <a:r>
              <a:rPr lang="es-ES" dirty="0" err="1"/>
              <a:t>Saengsin</a:t>
            </a:r>
            <a:r>
              <a:rPr lang="es-ES" dirty="0"/>
              <a:t> J, </a:t>
            </a:r>
            <a:r>
              <a:rPr lang="es-ES" dirty="0" err="1"/>
              <a:t>Suwannaroj</a:t>
            </a:r>
            <a:r>
              <a:rPr lang="es-ES" dirty="0"/>
              <a:t> C, </a:t>
            </a:r>
            <a:r>
              <a:rPr lang="es-ES" dirty="0" err="1"/>
              <a:t>Boochangkool</a:t>
            </a:r>
            <a:r>
              <a:rPr lang="es-ES" dirty="0"/>
              <a:t> N, </a:t>
            </a:r>
            <a:r>
              <a:rPr lang="es-ES" dirty="0" err="1"/>
              <a:t>Lohsiriwat</a:t>
            </a:r>
            <a:r>
              <a:rPr lang="es-ES" dirty="0"/>
              <a:t> V, et al. Network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comparing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and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single- and </a:t>
            </a:r>
            <a:r>
              <a:rPr lang="es-ES" dirty="0" err="1"/>
              <a:t>multi-port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. Hernia. 2024 Apr;28(2):403-415. doi:10.1007/s10029-023-02760-3. PMID: 39419843.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Yang TX, </a:t>
            </a:r>
            <a:r>
              <a:rPr lang="es-ES" dirty="0" err="1"/>
              <a:t>Chua</a:t>
            </a:r>
            <a:r>
              <a:rPr lang="es-ES" dirty="0"/>
              <a:t> TC, Chin KF.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proctectomy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2020 Mar;34(3):1135-1148. doi:10.1007/s00464-019-06916-3. PMID: 30688139.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Lee SH, Kim DH, Lim SW.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a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Colorectal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. 2018 Dec;33(12):1741-1753. doi:10.1007/s00384-018-3153-9. PMID: 30187156.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Kim JC, Lim SB, </a:t>
            </a:r>
            <a:r>
              <a:rPr lang="es-ES" dirty="0" err="1"/>
              <a:t>Yoon</a:t>
            </a:r>
            <a:r>
              <a:rPr lang="es-ES" dirty="0"/>
              <a:t> YS, Park IJ, Kim CW, </a:t>
            </a:r>
            <a:r>
              <a:rPr lang="es-ES" dirty="0" err="1"/>
              <a:t>Yu</a:t>
            </a:r>
            <a:r>
              <a:rPr lang="es-ES" dirty="0"/>
              <a:t> CS, et al.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coloanal</a:t>
            </a:r>
            <a:r>
              <a:rPr lang="es-ES" dirty="0"/>
              <a:t> anastomosis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perianal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followed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procedure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2012 Jan;26(1):227-233. doi:10.1007/s00464-011-1861-0. PMID: 21822556.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Lane T. A short </a:t>
            </a:r>
            <a:r>
              <a:rPr lang="es-ES" dirty="0" err="1"/>
              <a:t>history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. Ann R Coll </a:t>
            </a:r>
            <a:r>
              <a:rPr lang="es-ES" dirty="0" err="1"/>
              <a:t>Surg</a:t>
            </a:r>
            <a:r>
              <a:rPr lang="es-ES" dirty="0"/>
              <a:t> Engl </a:t>
            </a:r>
            <a:r>
              <a:rPr lang="es-ES" dirty="0" err="1"/>
              <a:t>Suppl</a:t>
            </a:r>
            <a:r>
              <a:rPr lang="es-ES" dirty="0"/>
              <a:t>. 2018;100(</a:t>
            </a:r>
            <a:r>
              <a:rPr lang="es-ES" dirty="0" err="1"/>
              <a:t>Suppl</a:t>
            </a:r>
            <a:r>
              <a:rPr lang="es-ES" dirty="0"/>
              <a:t> 1):5-7. doi:10.1308/rcsann.supp1.5.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10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" dirty="0" err="1"/>
              <a:t>Solaini</a:t>
            </a:r>
            <a:r>
              <a:rPr lang="es-ES" dirty="0"/>
              <a:t> L, </a:t>
            </a:r>
            <a:r>
              <a:rPr lang="es-ES" dirty="0" err="1"/>
              <a:t>Cavaliere</a:t>
            </a:r>
            <a:r>
              <a:rPr lang="es-ES" dirty="0"/>
              <a:t> D, </a:t>
            </a:r>
            <a:r>
              <a:rPr lang="es-ES" dirty="0" err="1"/>
              <a:t>Avanzolini</a:t>
            </a:r>
            <a:r>
              <a:rPr lang="es-ES" dirty="0"/>
              <a:t> A, </a:t>
            </a:r>
            <a:r>
              <a:rPr lang="es-ES" dirty="0" err="1"/>
              <a:t>Pecchini</a:t>
            </a:r>
            <a:r>
              <a:rPr lang="es-ES" dirty="0"/>
              <a:t> F, </a:t>
            </a:r>
            <a:r>
              <a:rPr lang="es-ES" dirty="0" err="1"/>
              <a:t>Tazzari</a:t>
            </a:r>
            <a:r>
              <a:rPr lang="es-ES" dirty="0"/>
              <a:t> M, </a:t>
            </a:r>
            <a:r>
              <a:rPr lang="es-ES" dirty="0" err="1"/>
              <a:t>Ercolani</a:t>
            </a:r>
            <a:r>
              <a:rPr lang="es-ES" dirty="0"/>
              <a:t> G.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: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Hernia. 2022 Apr;26(2):417-427. doi:10.1007/s10029-021-02489-7. PMID: 34609697.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 err="1"/>
              <a:t>Thanawiboonchai</a:t>
            </a:r>
            <a:r>
              <a:rPr lang="es-ES" dirty="0"/>
              <a:t> S, </a:t>
            </a:r>
            <a:r>
              <a:rPr lang="es-ES" dirty="0" err="1"/>
              <a:t>Soe</a:t>
            </a:r>
            <a:r>
              <a:rPr lang="es-ES" dirty="0"/>
              <a:t> HHK, </a:t>
            </a:r>
            <a:r>
              <a:rPr lang="es-ES" dirty="0" err="1"/>
              <a:t>Saengsin</a:t>
            </a:r>
            <a:r>
              <a:rPr lang="es-ES" dirty="0"/>
              <a:t> J, </a:t>
            </a:r>
            <a:r>
              <a:rPr lang="es-ES" dirty="0" err="1"/>
              <a:t>Suwannaroj</a:t>
            </a:r>
            <a:r>
              <a:rPr lang="es-ES" dirty="0"/>
              <a:t> C, </a:t>
            </a:r>
            <a:r>
              <a:rPr lang="es-ES" dirty="0" err="1"/>
              <a:t>Boochangkool</a:t>
            </a:r>
            <a:r>
              <a:rPr lang="es-ES" dirty="0"/>
              <a:t> N, </a:t>
            </a:r>
            <a:r>
              <a:rPr lang="es-ES" dirty="0" err="1"/>
              <a:t>Lohsiriwat</a:t>
            </a:r>
            <a:r>
              <a:rPr lang="es-ES" dirty="0"/>
              <a:t> V, et al. Network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comparing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and </a:t>
            </a:r>
            <a:r>
              <a:rPr lang="es-ES" dirty="0" err="1"/>
              <a:t>laparoscopic</a:t>
            </a:r>
            <a:r>
              <a:rPr lang="es-ES" dirty="0"/>
              <a:t> inguinal hernia </a:t>
            </a:r>
            <a:r>
              <a:rPr lang="es-ES" dirty="0" err="1"/>
              <a:t>repair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single- and </a:t>
            </a:r>
            <a:r>
              <a:rPr lang="es-ES" dirty="0" err="1"/>
              <a:t>multi-port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. Hernia. 2024 Apr;28(2):403-415. doi:10.1007/s10029-023-02760-3. PMID: 39419843.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Yang TX, </a:t>
            </a:r>
            <a:r>
              <a:rPr lang="es-ES" dirty="0" err="1"/>
              <a:t>Chua</a:t>
            </a:r>
            <a:r>
              <a:rPr lang="es-ES" dirty="0"/>
              <a:t> TC, Chin KF.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proctectomy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2020 Mar;34(3):1135-1148. doi:10.1007/s00464-019-06916-3. PMID: 30688139.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Lee SH, Kim DH, Lim SW. </a:t>
            </a:r>
            <a:r>
              <a:rPr lang="es-ES" dirty="0" err="1"/>
              <a:t>Robotic</a:t>
            </a:r>
            <a:r>
              <a:rPr lang="es-ES" dirty="0"/>
              <a:t> versus </a:t>
            </a:r>
            <a:r>
              <a:rPr lang="es-ES" dirty="0" err="1"/>
              <a:t>laparoscopic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a </a:t>
            </a:r>
            <a:r>
              <a:rPr lang="es-ES" dirty="0" err="1"/>
              <a:t>systematic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and meta-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Colorectal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. 2018 Dec;33(12):1741-1753. doi:10.1007/s00384-018-3153-9. PMID: 30187156.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Kim JC, Lim SB, </a:t>
            </a:r>
            <a:r>
              <a:rPr lang="es-ES" dirty="0" err="1"/>
              <a:t>Yoon</a:t>
            </a:r>
            <a:r>
              <a:rPr lang="es-ES" dirty="0"/>
              <a:t> YS, Park IJ, Kim CW, </a:t>
            </a:r>
            <a:r>
              <a:rPr lang="es-ES" dirty="0" err="1"/>
              <a:t>Yu</a:t>
            </a:r>
            <a:r>
              <a:rPr lang="es-ES" dirty="0"/>
              <a:t> CS, et al.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coloanal</a:t>
            </a:r>
            <a:r>
              <a:rPr lang="es-ES" dirty="0"/>
              <a:t> anastomosis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intersphincteric</a:t>
            </a:r>
            <a:r>
              <a:rPr lang="es-ES" dirty="0"/>
              <a:t> </a:t>
            </a:r>
            <a:r>
              <a:rPr lang="es-ES" dirty="0" err="1"/>
              <a:t>resection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rectal </a:t>
            </a:r>
            <a:r>
              <a:rPr lang="es-ES" dirty="0" err="1"/>
              <a:t>cancer</a:t>
            </a:r>
            <a:r>
              <a:rPr lang="es-ES" dirty="0"/>
              <a:t>: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perianal </a:t>
            </a:r>
            <a:r>
              <a:rPr lang="es-ES" dirty="0" err="1"/>
              <a:t>approach</a:t>
            </a:r>
            <a:r>
              <a:rPr lang="es-ES" dirty="0"/>
              <a:t> </a:t>
            </a:r>
            <a:r>
              <a:rPr lang="es-ES" dirty="0" err="1"/>
              <a:t>followed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procedure</a:t>
            </a:r>
            <a:r>
              <a:rPr lang="es-ES" dirty="0"/>
              <a:t>. </a:t>
            </a:r>
            <a:r>
              <a:rPr lang="es-ES" dirty="0" err="1"/>
              <a:t>Surg</a:t>
            </a:r>
            <a:r>
              <a:rPr lang="es-ES" dirty="0"/>
              <a:t> </a:t>
            </a:r>
            <a:r>
              <a:rPr lang="es-ES" dirty="0" err="1"/>
              <a:t>Endosc</a:t>
            </a:r>
            <a:r>
              <a:rPr lang="es-ES" dirty="0"/>
              <a:t>. 2012 Jan;26(1):227-233. doi:10.1007/s00464-011-1861-0. PMID: 21822556.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Lane T. A short </a:t>
            </a:r>
            <a:r>
              <a:rPr lang="es-ES" dirty="0" err="1"/>
              <a:t>history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robotic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. Ann R Coll </a:t>
            </a:r>
            <a:r>
              <a:rPr lang="es-ES" dirty="0" err="1"/>
              <a:t>Surg</a:t>
            </a:r>
            <a:r>
              <a:rPr lang="es-ES" dirty="0"/>
              <a:t> Engl </a:t>
            </a:r>
            <a:r>
              <a:rPr lang="es-ES" dirty="0" err="1"/>
              <a:t>Suppl</a:t>
            </a:r>
            <a:r>
              <a:rPr lang="es-ES" dirty="0"/>
              <a:t>. 2018;100(</a:t>
            </a:r>
            <a:r>
              <a:rPr lang="es-ES" dirty="0" err="1"/>
              <a:t>Suppl</a:t>
            </a:r>
            <a:r>
              <a:rPr lang="es-ES" dirty="0"/>
              <a:t> 1):5-7. doi:10.1308/rcsann.supp1.5.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138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6EBBA-8AE6-4CB6-BA51-F62803BD3BC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08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0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7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9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5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4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6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9" Type="http://schemas.openxmlformats.org/officeDocument/2006/relationships/image" Target="../media/image70.svg"/><Relationship Id="rId21" Type="http://schemas.openxmlformats.org/officeDocument/2006/relationships/image" Target="../media/image52.svg"/><Relationship Id="rId34" Type="http://schemas.openxmlformats.org/officeDocument/2006/relationships/image" Target="../media/image65.png"/><Relationship Id="rId42" Type="http://schemas.openxmlformats.org/officeDocument/2006/relationships/image" Target="../media/image72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svg"/><Relationship Id="rId41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svg"/><Relationship Id="rId40" Type="http://schemas.openxmlformats.org/officeDocument/2006/relationships/image" Target="../media/image71.pn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31" Type="http://schemas.openxmlformats.org/officeDocument/2006/relationships/image" Target="../media/image62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Relationship Id="rId30" Type="http://schemas.openxmlformats.org/officeDocument/2006/relationships/image" Target="../media/image61.png"/><Relationship Id="rId35" Type="http://schemas.openxmlformats.org/officeDocument/2006/relationships/image" Target="../media/image66.svg"/><Relationship Id="rId43" Type="http://schemas.openxmlformats.org/officeDocument/2006/relationships/image" Target="../media/image73.svg"/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svg"/><Relationship Id="rId38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neralsurgerynews.com/Opinion/Article/09-21/The-History-of-Robotic-Assisted-Surgery/6465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microsoft.com/office/2007/relationships/hdphoto" Target="../media/hdphoto5.wdp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rte de círculo 3D de neón">
            <a:extLst>
              <a:ext uri="{FF2B5EF4-FFF2-40B4-BE49-F238E27FC236}">
                <a16:creationId xmlns:a16="http://schemas.microsoft.com/office/drawing/2014/main" id="{257BBDEB-E2C7-2FDC-0286-FB2688BE9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22" r="19192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1094D3-394B-2EA4-0314-85781BBFA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Cirugía robótica en hospital de ámbito privado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6B77C7-8ED4-2741-34E0-A2A3DA268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3930016"/>
            <a:ext cx="4857857" cy="7043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i="1" dirty="0">
                <a:latin typeface="Aptos" panose="020B0004020202020204" pitchFamily="34" charset="0"/>
              </a:rPr>
              <a:t>Presentado por </a:t>
            </a:r>
            <a:r>
              <a:rPr lang="es-ES" b="1" i="1" dirty="0">
                <a:latin typeface="Aptos" panose="020B0004020202020204" pitchFamily="34" charset="0"/>
              </a:rPr>
              <a:t>Diego Cruzado Ronda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800" i="1" dirty="0">
                <a:latin typeface="Aptos" panose="020B0004020202020204" pitchFamily="34" charset="0"/>
              </a:rPr>
              <a:t>Cirugía General y del Aparato Digestivo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D3ADB911-5E31-4048-32C1-03FCC8BAFC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99" t="6061" r="7323" b="11735"/>
          <a:stretch/>
        </p:blipFill>
        <p:spPr>
          <a:xfrm>
            <a:off x="7861056" y="2076800"/>
            <a:ext cx="2723244" cy="2704400"/>
          </a:xfrm>
          <a:prstGeom prst="ellipse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B361BF-89BA-88A4-3EC8-08058C42C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67" b="64698" l="5078" r="28047">
                        <a14:foregroundMark x1="5625" y1="44698" x2="5117" y2="44698"/>
                        <a14:foregroundMark x1="15586" y1="27616" x2="19531" y2="27473"/>
                        <a14:foregroundMark x1="26250" y1="42206" x2="26250" y2="45480"/>
                        <a14:foregroundMark x1="28047" y1="47972" x2="27461" y2="45338"/>
                        <a14:foregroundMark x1="14141" y1="61495" x2="16289" y2="63203"/>
                        <a14:foregroundMark x1="18086" y1="27189" x2="21211" y2="31673"/>
                        <a14:foregroundMark x1="22930" y1="61495" x2="24102" y2="60427"/>
                        <a14:foregroundMark x1="23516" y1="60854" x2="24297" y2="59929"/>
                        <a14:foregroundMark x1="24961" y1="59288" x2="24961" y2="59288"/>
                        <a14:foregroundMark x1="25664" y1="57794" x2="25664" y2="57794"/>
                        <a14:foregroundMark x1="24883" y1="59004" x2="25469" y2="59004"/>
                        <a14:foregroundMark x1="21992" y1="56085" x2="21992" y2="56085"/>
                        <a14:foregroundMark x1="25039" y1="55587" x2="25391" y2="47544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2983" t="20391" r="70341" b="30364"/>
          <a:stretch/>
        </p:blipFill>
        <p:spPr>
          <a:xfrm>
            <a:off x="7597246" y="1813377"/>
            <a:ext cx="3250864" cy="3293592"/>
          </a:xfrm>
          <a:prstGeom prst="rect">
            <a:avLst/>
          </a:prstGeom>
        </p:spPr>
      </p:pic>
      <p:pic>
        <p:nvPicPr>
          <p:cNvPr id="1028" name="Picture 4" descr="catedra-oncologia-quirurgica">
            <a:extLst>
              <a:ext uri="{FF2B5EF4-FFF2-40B4-BE49-F238E27FC236}">
                <a16:creationId xmlns:a16="http://schemas.microsoft.com/office/drawing/2014/main" id="{407CE9AD-8FB3-21AE-EEDF-AF36CBDCE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 b="33882"/>
          <a:stretch/>
        </p:blipFill>
        <p:spPr bwMode="auto">
          <a:xfrm>
            <a:off x="2271006" y="4810317"/>
            <a:ext cx="3555164" cy="12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4CF884-9ABA-BC04-B3FF-F4646A57A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67" b="64698" l="5078" r="28047">
                        <a14:foregroundMark x1="5625" y1="44698" x2="5117" y2="44698"/>
                        <a14:foregroundMark x1="15586" y1="27616" x2="19531" y2="27473"/>
                        <a14:foregroundMark x1="26250" y1="42206" x2="26250" y2="45480"/>
                        <a14:foregroundMark x1="28047" y1="47972" x2="27461" y2="45338"/>
                        <a14:foregroundMark x1="14141" y1="61495" x2="16289" y2="63203"/>
                        <a14:foregroundMark x1="18086" y1="27189" x2="21211" y2="31673"/>
                        <a14:foregroundMark x1="22930" y1="61495" x2="24102" y2="60427"/>
                        <a14:foregroundMark x1="23516" y1="60854" x2="24297" y2="59929"/>
                        <a14:foregroundMark x1="24961" y1="59288" x2="24961" y2="59288"/>
                        <a14:foregroundMark x1="25664" y1="57794" x2="25664" y2="57794"/>
                        <a14:foregroundMark x1="24883" y1="59004" x2="25469" y2="59004"/>
                        <a14:foregroundMark x1="21992" y1="56085" x2="21992" y2="56085"/>
                        <a14:foregroundMark x1="25039" y1="55587" x2="25391" y2="47544"/>
                      </a14:backgroundRemoval>
                    </a14:imgEffect>
                    <a14:imgEffect>
                      <a14:artisticMosiaicBubbles/>
                    </a14:imgEffect>
                  </a14:imgLayer>
                </a14:imgProps>
              </a:ext>
            </a:extLst>
          </a:blip>
          <a:srcRect l="2983" t="20391" r="70341" b="30364"/>
          <a:stretch/>
        </p:blipFill>
        <p:spPr>
          <a:xfrm>
            <a:off x="781847" y="4740385"/>
            <a:ext cx="1378118" cy="13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706582"/>
            <a:ext cx="10691265" cy="685800"/>
          </a:xfrm>
        </p:spPr>
        <p:txBody>
          <a:bodyPr>
            <a:normAutofit fontScale="90000"/>
          </a:bodyPr>
          <a:lstStyle/>
          <a:p>
            <a:r>
              <a:rPr lang="es-ES" b="1" u="sng" dirty="0"/>
              <a:t>NUESTROS DATOS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8F12A4-7A7B-351F-D6E3-0634D841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5" r="27233" b="15053"/>
          <a:stretch>
            <a:fillRect/>
          </a:stretch>
        </p:blipFill>
        <p:spPr>
          <a:xfrm>
            <a:off x="346841" y="1692267"/>
            <a:ext cx="6442842" cy="433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0BFF95-CA5A-D3D6-8BA3-AF7583F7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90" y="1902372"/>
            <a:ext cx="5152615" cy="41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706582"/>
            <a:ext cx="10691265" cy="685800"/>
          </a:xfrm>
        </p:spPr>
        <p:txBody>
          <a:bodyPr>
            <a:normAutofit fontScale="90000"/>
          </a:bodyPr>
          <a:lstStyle/>
          <a:p>
            <a:r>
              <a:rPr lang="es-ES" b="1" u="sng" dirty="0"/>
              <a:t>NUESTROS DATOS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B2E9A8C-648F-941D-41E7-1C041B502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2237245"/>
              </p:ext>
            </p:extLst>
          </p:nvPr>
        </p:nvGraphicFramePr>
        <p:xfrm>
          <a:off x="1849104" y="1475509"/>
          <a:ext cx="8479460" cy="467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385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63" y="103908"/>
            <a:ext cx="10698192" cy="714748"/>
          </a:xfrm>
        </p:spPr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AF5584-A9B5-C920-E5D9-FA079819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30" y="1904567"/>
            <a:ext cx="7258050" cy="36099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4BC164-407E-751D-18D0-8FA702C8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17" y="1059873"/>
            <a:ext cx="10173284" cy="505790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A644602-D1AC-5620-B66A-A3DA9E066EB6}"/>
              </a:ext>
            </a:extLst>
          </p:cNvPr>
          <p:cNvSpPr/>
          <p:nvPr/>
        </p:nvSpPr>
        <p:spPr>
          <a:xfrm>
            <a:off x="6556664" y="1683328"/>
            <a:ext cx="1163781" cy="162098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30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9F678E-32E4-163E-757E-4B3A97C7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435"/>
          <a:stretch>
            <a:fillRect/>
          </a:stretch>
        </p:blipFill>
        <p:spPr>
          <a:xfrm>
            <a:off x="1785937" y="1568196"/>
            <a:ext cx="8620125" cy="46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59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EB9F6AE-EC81-D613-41EA-D1C00CDE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38" y="384166"/>
            <a:ext cx="4621813" cy="631755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B2A8F4B-99F3-96AC-6DCC-8035518FF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14" y="0"/>
            <a:ext cx="4778441" cy="6858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616E6-E0CA-4131-5257-A98899F361F1}"/>
              </a:ext>
            </a:extLst>
          </p:cNvPr>
          <p:cNvSpPr txBox="1"/>
          <p:nvPr/>
        </p:nvSpPr>
        <p:spPr>
          <a:xfrm>
            <a:off x="9912877" y="1142286"/>
            <a:ext cx="215374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+mj-lt"/>
              </a:rPr>
              <a:t>El número medio de ganglios extraídos no difiere significativamente entre cirugía abierta (17,4), laparoscópica (12,6) y robótica (16,8).</a:t>
            </a:r>
          </a:p>
          <a:p>
            <a:pPr algn="ctr"/>
            <a:r>
              <a:rPr lang="es-ES" dirty="0">
                <a:latin typeface="+mj-lt"/>
              </a:rPr>
              <a:t>ANOVA: F(2,55) = 0.780, p = 0.463.</a:t>
            </a:r>
          </a:p>
          <a:p>
            <a:pPr algn="ctr"/>
            <a:r>
              <a:rPr lang="es-ES" dirty="0">
                <a:latin typeface="+mj-lt"/>
              </a:rPr>
              <a:t>Los contrastes post hoc (Tukey, </a:t>
            </a:r>
            <a:r>
              <a:rPr lang="es-ES" dirty="0" err="1">
                <a:latin typeface="+mj-lt"/>
              </a:rPr>
              <a:t>Games</a:t>
            </a:r>
            <a:r>
              <a:rPr lang="es-ES" dirty="0">
                <a:latin typeface="+mj-lt"/>
              </a:rPr>
              <a:t>-Howell) confirmaron la ausencia de diferencias significativas entre pares de técnicas.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B245DC1-3321-4661-1161-39E8C603589E}"/>
              </a:ext>
            </a:extLst>
          </p:cNvPr>
          <p:cNvSpPr/>
          <p:nvPr/>
        </p:nvSpPr>
        <p:spPr>
          <a:xfrm>
            <a:off x="5890260" y="550718"/>
            <a:ext cx="385849" cy="55037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3F1283C-A252-46CE-937E-90DA097EB903}"/>
              </a:ext>
            </a:extLst>
          </p:cNvPr>
          <p:cNvSpPr/>
          <p:nvPr/>
        </p:nvSpPr>
        <p:spPr>
          <a:xfrm>
            <a:off x="2296161" y="1485438"/>
            <a:ext cx="519022" cy="47544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CF148B5-085A-B643-4757-AEF09D7222D4}"/>
              </a:ext>
            </a:extLst>
          </p:cNvPr>
          <p:cNvSpPr/>
          <p:nvPr/>
        </p:nvSpPr>
        <p:spPr>
          <a:xfrm>
            <a:off x="2296161" y="2933238"/>
            <a:ext cx="519022" cy="47544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B2BE931-287C-F7D7-DF4F-9242490E6863}"/>
              </a:ext>
            </a:extLst>
          </p:cNvPr>
          <p:cNvSpPr/>
          <p:nvPr/>
        </p:nvSpPr>
        <p:spPr>
          <a:xfrm>
            <a:off x="2296161" y="3405782"/>
            <a:ext cx="519022" cy="47544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244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FD9769-F04C-F35B-3A03-404504CB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42" y="2176462"/>
            <a:ext cx="10839450" cy="332422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5E4CCB7-81AD-D607-AE2F-985148FE018D}"/>
              </a:ext>
            </a:extLst>
          </p:cNvPr>
          <p:cNvSpPr txBox="1">
            <a:spLocks/>
          </p:cNvSpPr>
          <p:nvPr/>
        </p:nvSpPr>
        <p:spPr>
          <a:xfrm>
            <a:off x="700635" y="914400"/>
            <a:ext cx="10691265" cy="852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NUESTROS DATOS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E05D922-84B6-C1AF-0B43-73DF00641AEC}"/>
              </a:ext>
            </a:extLst>
          </p:cNvPr>
          <p:cNvSpPr txBox="1"/>
          <p:nvPr/>
        </p:nvSpPr>
        <p:spPr>
          <a:xfrm>
            <a:off x="6920345" y="823529"/>
            <a:ext cx="4471555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+mj-lt"/>
              </a:rPr>
              <a:t>En la comparación global entre laparoscopia </a:t>
            </a:r>
            <a:r>
              <a:rPr lang="es-ES" b="1" dirty="0">
                <a:latin typeface="+mj-lt"/>
              </a:rPr>
              <a:t>(12,6 ± 9,1 ganglios) y robótica (16,8 ± 9,4 ganglios), la diferencia no alcanzó significación estadística </a:t>
            </a:r>
            <a:r>
              <a:rPr lang="es-ES" dirty="0">
                <a:latin typeface="+mj-lt"/>
              </a:rPr>
              <a:t>(t(42) = –1,31; p = 0,197).</a:t>
            </a:r>
            <a:br>
              <a:rPr lang="es-ES" dirty="0">
                <a:latin typeface="+mj-lt"/>
              </a:rPr>
            </a:br>
            <a:r>
              <a:rPr lang="es-ES" dirty="0">
                <a:latin typeface="+mj-lt"/>
              </a:rPr>
              <a:t>El intervalo de confianza al 95% de la diferencia (–10,85 a 2,31) incluye el 0, lo que confirma la ausencia de evidencia estadística de superioridad de una técnica sobre la otra en cuanto a ganglios linfáticos extraídos.</a:t>
            </a:r>
          </a:p>
        </p:txBody>
      </p:sp>
    </p:spTree>
    <p:extLst>
      <p:ext uri="{BB962C8B-B14F-4D97-AF65-F5344CB8AC3E}">
        <p14:creationId xmlns:p14="http://schemas.microsoft.com/office/powerpoint/2010/main" val="279282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BB94E4-0BDE-2282-3628-4C14CA9E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94164"/>
            <a:ext cx="5924550" cy="1295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FB4C7C-A8CB-8406-8179-5B8F5474F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101756"/>
            <a:ext cx="10277803" cy="19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8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D92302-F789-D9C2-2C8E-A3AACF63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881187"/>
            <a:ext cx="108394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3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42DD5-411E-027A-7720-AF1A6708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NUESTROS DATOS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ACE43A-8664-27E1-7204-F0A87AE40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766887"/>
            <a:ext cx="108394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16535-6237-9049-C0E1-D28165B91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729F-F0FC-AD8C-BD20-F03D6C96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737594"/>
          </a:xfrm>
        </p:spPr>
        <p:txBody>
          <a:bodyPr/>
          <a:lstStyle/>
          <a:p>
            <a:pPr algn="ctr"/>
            <a:r>
              <a:rPr lang="es-ES" b="1" u="sng" dirty="0"/>
              <a:t>¿qué podemos mejorar?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23113C-1168-859F-D609-B68D0DCADEA9}"/>
              </a:ext>
            </a:extLst>
          </p:cNvPr>
          <p:cNvSpPr txBox="1"/>
          <p:nvPr/>
        </p:nvSpPr>
        <p:spPr>
          <a:xfrm>
            <a:off x="800099" y="1724889"/>
            <a:ext cx="1069126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400" b="1" dirty="0">
                <a:latin typeface="+mj-lt"/>
              </a:rPr>
              <a:t>A nivel institucional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7936FD-98B9-90B2-B154-865A04BECF0B}"/>
              </a:ext>
            </a:extLst>
          </p:cNvPr>
          <p:cNvSpPr txBox="1"/>
          <p:nvPr/>
        </p:nvSpPr>
        <p:spPr>
          <a:xfrm>
            <a:off x="800098" y="2566551"/>
            <a:ext cx="60579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Fluidez y simplificación en la burocracia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FC657B-22FB-C21D-E318-8662AEF10834}"/>
              </a:ext>
            </a:extLst>
          </p:cNvPr>
          <p:cNvSpPr txBox="1"/>
          <p:nvPr/>
        </p:nvSpPr>
        <p:spPr>
          <a:xfrm>
            <a:off x="800097" y="3167390"/>
            <a:ext cx="60579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Secretaría gestora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6EB7E4-BC07-33AD-6F89-7837F89A56C3}"/>
              </a:ext>
            </a:extLst>
          </p:cNvPr>
          <p:cNvSpPr txBox="1"/>
          <p:nvPr/>
        </p:nvSpPr>
        <p:spPr>
          <a:xfrm>
            <a:off x="800096" y="3798886"/>
            <a:ext cx="605790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Mejoría de la comunicación desde Facturación hacia el paciente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C367F3-FC64-5920-6803-03426790FDCD}"/>
              </a:ext>
            </a:extLst>
          </p:cNvPr>
          <p:cNvSpPr txBox="1"/>
          <p:nvPr/>
        </p:nvSpPr>
        <p:spPr>
          <a:xfrm>
            <a:off x="800095" y="4861268"/>
            <a:ext cx="60579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Precios competitivos. Copagos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6D11CE-5C63-89A3-7A96-50C693AEF840}"/>
              </a:ext>
            </a:extLst>
          </p:cNvPr>
          <p:cNvSpPr txBox="1"/>
          <p:nvPr/>
        </p:nvSpPr>
        <p:spPr>
          <a:xfrm>
            <a:off x="7355780" y="2566551"/>
            <a:ext cx="413558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Facilitar la formación especializada para cirugías complejas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BEA638-540C-A634-3EDA-4E46A2756012}"/>
              </a:ext>
            </a:extLst>
          </p:cNvPr>
          <p:cNvSpPr txBox="1"/>
          <p:nvPr/>
        </p:nvSpPr>
        <p:spPr>
          <a:xfrm>
            <a:off x="7355780" y="3999493"/>
            <a:ext cx="413558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Aporte de información del material quirúrgico y farmacológico y su coste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668D3B-8512-09B8-82A8-9CC41D531825}"/>
              </a:ext>
            </a:extLst>
          </p:cNvPr>
          <p:cNvSpPr txBox="1"/>
          <p:nvPr/>
        </p:nvSpPr>
        <p:spPr>
          <a:xfrm>
            <a:off x="7355780" y="5452781"/>
            <a:ext cx="41355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Hacernos ver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C355F6-2823-A3E8-5A68-8BC1706C1A75}"/>
              </a:ext>
            </a:extLst>
          </p:cNvPr>
          <p:cNvSpPr txBox="1"/>
          <p:nvPr/>
        </p:nvSpPr>
        <p:spPr>
          <a:xfrm>
            <a:off x="800095" y="5452781"/>
            <a:ext cx="60579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CIRCUITOS ONCOLÓGICOS</a:t>
            </a:r>
          </a:p>
        </p:txBody>
      </p:sp>
    </p:spTree>
    <p:extLst>
      <p:ext uri="{BB962C8B-B14F-4D97-AF65-F5344CB8AC3E}">
        <p14:creationId xmlns:p14="http://schemas.microsoft.com/office/powerpoint/2010/main" val="102330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D3C8D-03B0-BC58-9227-D0E1884C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4" y="794200"/>
            <a:ext cx="10726929" cy="769441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7659755-5183-8FA2-3DC2-6D1233895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112" t="14274" r="17112" b="14274"/>
          <a:stretch>
            <a:fillRect/>
          </a:stretch>
        </p:blipFill>
        <p:spPr>
          <a:xfrm>
            <a:off x="4353790" y="1563641"/>
            <a:ext cx="7064133" cy="438496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43FC83-6A99-C1BD-00D5-180B03D32655}"/>
              </a:ext>
            </a:extLst>
          </p:cNvPr>
          <p:cNvSpPr txBox="1"/>
          <p:nvPr/>
        </p:nvSpPr>
        <p:spPr>
          <a:xfrm>
            <a:off x="800099" y="1563641"/>
            <a:ext cx="1984665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HISTORIA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D09E36-43C4-1929-72E2-AFCE832AD4BF}"/>
              </a:ext>
            </a:extLst>
          </p:cNvPr>
          <p:cNvSpPr txBox="1"/>
          <p:nvPr/>
        </p:nvSpPr>
        <p:spPr>
          <a:xfrm>
            <a:off x="805411" y="2157191"/>
            <a:ext cx="3018444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VENTAJAS E INCONVENIENTES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B5C93C-3FCF-1671-509B-10386F761A00}"/>
              </a:ext>
            </a:extLst>
          </p:cNvPr>
          <p:cNvSpPr txBox="1"/>
          <p:nvPr/>
        </p:nvSpPr>
        <p:spPr>
          <a:xfrm>
            <a:off x="800099" y="3120073"/>
            <a:ext cx="3616037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PATOLOGÍAS EN USO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79276C-C3FE-0080-A64C-08F6BC408E4D}"/>
              </a:ext>
            </a:extLst>
          </p:cNvPr>
          <p:cNvSpPr txBox="1"/>
          <p:nvPr/>
        </p:nvSpPr>
        <p:spPr>
          <a:xfrm>
            <a:off x="800099" y="3713623"/>
            <a:ext cx="309649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NUESTROS DATOS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1600C3-351E-A1FB-4A66-410588D094D4}"/>
              </a:ext>
            </a:extLst>
          </p:cNvPr>
          <p:cNvSpPr txBox="1"/>
          <p:nvPr/>
        </p:nvSpPr>
        <p:spPr>
          <a:xfrm>
            <a:off x="800099" y="4307173"/>
            <a:ext cx="434340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¿QUÉ PODEMOS MEJORAR?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669D60-6C32-8212-10D3-D8F683871E9C}"/>
              </a:ext>
            </a:extLst>
          </p:cNvPr>
          <p:cNvSpPr txBox="1"/>
          <p:nvPr/>
        </p:nvSpPr>
        <p:spPr>
          <a:xfrm>
            <a:off x="800099" y="4900723"/>
            <a:ext cx="287828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CONCLUSIONES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7016B2-1406-72DD-7E1B-0BACC35F9C0D}"/>
              </a:ext>
            </a:extLst>
          </p:cNvPr>
          <p:cNvSpPr txBox="1"/>
          <p:nvPr/>
        </p:nvSpPr>
        <p:spPr>
          <a:xfrm>
            <a:off x="800099" y="5494271"/>
            <a:ext cx="266007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392861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3B31-2AF8-53D1-36C0-45638D0B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8C524-54BC-1B00-A84B-8243AA74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14400"/>
            <a:ext cx="10691265" cy="737594"/>
          </a:xfrm>
        </p:spPr>
        <p:txBody>
          <a:bodyPr/>
          <a:lstStyle/>
          <a:p>
            <a:pPr algn="ctr"/>
            <a:r>
              <a:rPr lang="es-ES" b="1" dirty="0"/>
              <a:t>Hacernos ver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81A9FA-9FC2-313B-2CD3-63C8CFB9364D}"/>
              </a:ext>
            </a:extLst>
          </p:cNvPr>
          <p:cNvSpPr txBox="1"/>
          <p:nvPr/>
        </p:nvSpPr>
        <p:spPr>
          <a:xfrm>
            <a:off x="800099" y="1724889"/>
            <a:ext cx="1069126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+mj-lt"/>
              </a:rPr>
              <a:t>cirugiahospitalmoncloa.odoo.com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E14A7E-D040-749E-E2F3-5E9E1FC8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96" t="6502" r="6966" b="6474"/>
          <a:stretch>
            <a:fillRect/>
          </a:stretch>
        </p:blipFill>
        <p:spPr>
          <a:xfrm>
            <a:off x="800099" y="2494330"/>
            <a:ext cx="3584863" cy="359669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F463289-2F36-CED9-ACBA-063ECF3B4C7E}"/>
              </a:ext>
            </a:extLst>
          </p:cNvPr>
          <p:cNvSpPr txBox="1"/>
          <p:nvPr/>
        </p:nvSpPr>
        <p:spPr>
          <a:xfrm>
            <a:off x="5133109" y="2567225"/>
            <a:ext cx="635825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2800" dirty="0"/>
              <a:t>https://hlauniversitariomoncloa.com/experiencia-tecnica-y-tecnologia-sin-perder-la-cercania-con-el-paciente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B6F903-9DDB-4B94-1A22-FCC9BF3ABEBD}"/>
              </a:ext>
            </a:extLst>
          </p:cNvPr>
          <p:cNvSpPr txBox="1"/>
          <p:nvPr/>
        </p:nvSpPr>
        <p:spPr>
          <a:xfrm>
            <a:off x="5153891" y="5136917"/>
            <a:ext cx="633747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https://hlauniversitariomoncloa.com/category/tu-profesional</a:t>
            </a:r>
          </a:p>
        </p:txBody>
      </p:sp>
    </p:spTree>
    <p:extLst>
      <p:ext uri="{BB962C8B-B14F-4D97-AF65-F5344CB8AC3E}">
        <p14:creationId xmlns:p14="http://schemas.microsoft.com/office/powerpoint/2010/main" val="1005841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7EF6-1605-7162-4C12-79EA635C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55A35-6B57-C368-4EFC-2FA2B342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66007"/>
            <a:ext cx="10691265" cy="737594"/>
          </a:xfrm>
        </p:spPr>
        <p:txBody>
          <a:bodyPr/>
          <a:lstStyle/>
          <a:p>
            <a:r>
              <a:rPr lang="es-ES" b="1" dirty="0"/>
              <a:t>¿qué podemos mejorar?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06DAD2-F511-592B-84F6-68C48230E6E7}"/>
              </a:ext>
            </a:extLst>
          </p:cNvPr>
          <p:cNvSpPr txBox="1"/>
          <p:nvPr/>
        </p:nvSpPr>
        <p:spPr>
          <a:xfrm>
            <a:off x="800099" y="1539469"/>
            <a:ext cx="1059180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400" b="1" dirty="0">
                <a:latin typeface="+mj-lt"/>
              </a:rPr>
              <a:t>A nivel del clínico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7AD865-1BD7-AE79-B54D-554FB44A6284}"/>
              </a:ext>
            </a:extLst>
          </p:cNvPr>
          <p:cNvSpPr txBox="1"/>
          <p:nvPr/>
        </p:nvSpPr>
        <p:spPr>
          <a:xfrm>
            <a:off x="800096" y="2481680"/>
            <a:ext cx="41355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+mj-lt"/>
              </a:rPr>
              <a:t>PROTOCOLIZACIÓN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414794-14A2-7F10-7D25-D3DF1FAA86F6}"/>
              </a:ext>
            </a:extLst>
          </p:cNvPr>
          <p:cNvSpPr txBox="1"/>
          <p:nvPr/>
        </p:nvSpPr>
        <p:spPr>
          <a:xfrm>
            <a:off x="800096" y="3114220"/>
            <a:ext cx="41355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Ahorro de costes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73EC6-F7E6-AB61-3D73-69E9F9948BB2}"/>
              </a:ext>
            </a:extLst>
          </p:cNvPr>
          <p:cNvSpPr txBox="1"/>
          <p:nvPr/>
        </p:nvSpPr>
        <p:spPr>
          <a:xfrm>
            <a:off x="800096" y="3709661"/>
            <a:ext cx="41355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Estandarización de la práctica clínica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A79CAA0-E1B7-049D-9EBF-7B90EA707F8E}"/>
              </a:ext>
            </a:extLst>
          </p:cNvPr>
          <p:cNvSpPr txBox="1"/>
          <p:nvPr/>
        </p:nvSpPr>
        <p:spPr>
          <a:xfrm>
            <a:off x="800096" y="4736913"/>
            <a:ext cx="413558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Facilita y fluidifica el manejo “Médico – Enfermería – Farmacia”</a:t>
            </a:r>
          </a:p>
        </p:txBody>
      </p:sp>
    </p:spTree>
    <p:extLst>
      <p:ext uri="{BB962C8B-B14F-4D97-AF65-F5344CB8AC3E}">
        <p14:creationId xmlns:p14="http://schemas.microsoft.com/office/powerpoint/2010/main" val="33844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D6B74-238C-3096-4B7E-3A832BDF9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B6EDB-5588-FCC0-4C43-6482DC11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66007"/>
            <a:ext cx="10691265" cy="737594"/>
          </a:xfrm>
        </p:spPr>
        <p:txBody>
          <a:bodyPr/>
          <a:lstStyle/>
          <a:p>
            <a:r>
              <a:rPr lang="es-ES" b="1" dirty="0"/>
              <a:t>¿qué podemos mejorar?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4CBCF9-E84E-CCDE-64BD-C3BBDAF28C95}"/>
              </a:ext>
            </a:extLst>
          </p:cNvPr>
          <p:cNvSpPr txBox="1"/>
          <p:nvPr/>
        </p:nvSpPr>
        <p:spPr>
          <a:xfrm>
            <a:off x="800099" y="1539469"/>
            <a:ext cx="1059180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400" b="1" dirty="0">
                <a:latin typeface="+mj-lt"/>
              </a:rPr>
              <a:t>A nivel del clínico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D890A9-3434-EE7E-88AA-485BD9E4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74" y="2464595"/>
            <a:ext cx="3086821" cy="43828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4DCD3A-7CC8-238D-8D2E-9E8BCD49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" y="2499322"/>
            <a:ext cx="3107270" cy="435867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4792E9-E399-305B-3A69-141248A5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982" y="2503805"/>
            <a:ext cx="3047401" cy="43226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3F26446-87DC-81E9-F128-6AB09F9A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095" y="2471769"/>
            <a:ext cx="3107270" cy="43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66E6F-017B-53D4-22DA-6686C5427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88CD1-5040-5528-C225-E3DAE5D3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66007"/>
            <a:ext cx="10691265" cy="737594"/>
          </a:xfrm>
        </p:spPr>
        <p:txBody>
          <a:bodyPr/>
          <a:lstStyle/>
          <a:p>
            <a:r>
              <a:rPr lang="es-ES" b="1" dirty="0"/>
              <a:t>¿qué podemos mejorar?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85A374-060B-328D-4990-84BAC2012FE9}"/>
              </a:ext>
            </a:extLst>
          </p:cNvPr>
          <p:cNvSpPr txBox="1"/>
          <p:nvPr/>
        </p:nvSpPr>
        <p:spPr>
          <a:xfrm>
            <a:off x="800099" y="1539469"/>
            <a:ext cx="1059180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400" b="1" dirty="0">
                <a:latin typeface="+mj-lt"/>
              </a:rPr>
              <a:t>A nivel del clínico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07CBDF-3955-274B-191F-733F2C338153}"/>
              </a:ext>
            </a:extLst>
          </p:cNvPr>
          <p:cNvSpPr txBox="1"/>
          <p:nvPr/>
        </p:nvSpPr>
        <p:spPr>
          <a:xfrm>
            <a:off x="800096" y="2481680"/>
            <a:ext cx="41355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+mj-lt"/>
              </a:rPr>
              <a:t>PROTOCOLIZACIÓN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3A8CBC-1955-537D-BF3A-0CDB2DD2BC4B}"/>
              </a:ext>
            </a:extLst>
          </p:cNvPr>
          <p:cNvSpPr txBox="1"/>
          <p:nvPr/>
        </p:nvSpPr>
        <p:spPr>
          <a:xfrm>
            <a:off x="800096" y="3114220"/>
            <a:ext cx="41355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Ahorro de costes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9A182-4DAB-FB3A-963F-536982D4273B}"/>
              </a:ext>
            </a:extLst>
          </p:cNvPr>
          <p:cNvSpPr txBox="1"/>
          <p:nvPr/>
        </p:nvSpPr>
        <p:spPr>
          <a:xfrm>
            <a:off x="800096" y="3709661"/>
            <a:ext cx="41355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Estandarización de la práctica clínica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1E26A5A-5FCB-3BE0-9D3D-99C1EF7E0F26}"/>
              </a:ext>
            </a:extLst>
          </p:cNvPr>
          <p:cNvSpPr txBox="1"/>
          <p:nvPr/>
        </p:nvSpPr>
        <p:spPr>
          <a:xfrm>
            <a:off x="800096" y="4736913"/>
            <a:ext cx="413558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Facilita y fluidifica el manejo “Médico – Enfermería – Farmacia”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9DA5C1-BC8D-F093-EEC5-FC9410083709}"/>
              </a:ext>
            </a:extLst>
          </p:cNvPr>
          <p:cNvSpPr txBox="1"/>
          <p:nvPr/>
        </p:nvSpPr>
        <p:spPr>
          <a:xfrm>
            <a:off x="5015345" y="2581544"/>
            <a:ext cx="41355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Uso del mínimo material quirúrgico necesario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45D696C-87B2-BDD7-C997-7C3090ED1F40}"/>
              </a:ext>
            </a:extLst>
          </p:cNvPr>
          <p:cNvSpPr txBox="1"/>
          <p:nvPr/>
        </p:nvSpPr>
        <p:spPr>
          <a:xfrm>
            <a:off x="5015345" y="3734113"/>
            <a:ext cx="41355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Formación especializada para cirugías complejas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EF7031-8416-A453-9183-D7E8546E1967}"/>
              </a:ext>
            </a:extLst>
          </p:cNvPr>
          <p:cNvSpPr txBox="1"/>
          <p:nvPr/>
        </p:nvSpPr>
        <p:spPr>
          <a:xfrm>
            <a:off x="5015345" y="4736913"/>
            <a:ext cx="413558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Necesidad de información del material quirúrgico y farmacológico y su coste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54DA6F-C2AB-F7E9-3D8E-57B5029DB28E}"/>
              </a:ext>
            </a:extLst>
          </p:cNvPr>
          <p:cNvSpPr txBox="1"/>
          <p:nvPr/>
        </p:nvSpPr>
        <p:spPr>
          <a:xfrm>
            <a:off x="9230594" y="3734113"/>
            <a:ext cx="21613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Trabajos de investigación </a:t>
            </a:r>
          </a:p>
        </p:txBody>
      </p:sp>
    </p:spTree>
    <p:extLst>
      <p:ext uri="{BB962C8B-B14F-4D97-AF65-F5344CB8AC3E}">
        <p14:creationId xmlns:p14="http://schemas.microsoft.com/office/powerpoint/2010/main" val="10691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0D25277-7F4E-2A71-428C-60D61FEECB05}"/>
              </a:ext>
            </a:extLst>
          </p:cNvPr>
          <p:cNvSpPr txBox="1"/>
          <p:nvPr/>
        </p:nvSpPr>
        <p:spPr>
          <a:xfrm>
            <a:off x="534749" y="195774"/>
            <a:ext cx="113214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Cirujano información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C46B1-9A59-8297-2732-D31AEDDC1A0D}"/>
              </a:ext>
            </a:extLst>
          </p:cNvPr>
          <p:cNvSpPr txBox="1"/>
          <p:nvPr/>
        </p:nvSpPr>
        <p:spPr>
          <a:xfrm>
            <a:off x="2833052" y="185455"/>
            <a:ext cx="188957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Protocolos con estimación de gastos incluida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E30580-5027-89A0-8099-1571AC6D675A}"/>
              </a:ext>
            </a:extLst>
          </p:cNvPr>
          <p:cNvSpPr txBox="1"/>
          <p:nvPr/>
        </p:nvSpPr>
        <p:spPr>
          <a:xfrm>
            <a:off x="5613893" y="185455"/>
            <a:ext cx="160311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Cotejado con Gerencia, Farmacia,…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EB7ED9E-E443-531B-B983-0CA64AB0972F}"/>
              </a:ext>
            </a:extLst>
          </p:cNvPr>
          <p:cNvSpPr txBox="1"/>
          <p:nvPr/>
        </p:nvSpPr>
        <p:spPr>
          <a:xfrm>
            <a:off x="7740214" y="380133"/>
            <a:ext cx="2007516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Precio/ intervención certero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042276-AA6F-B7A4-923C-04C5CC5B7E6E}"/>
              </a:ext>
            </a:extLst>
          </p:cNvPr>
          <p:cNvSpPr txBox="1"/>
          <p:nvPr/>
        </p:nvSpPr>
        <p:spPr>
          <a:xfrm>
            <a:off x="7234473" y="6260994"/>
            <a:ext cx="279027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Trato cercano desde facturación al paciente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96623E-ECF7-8C31-CD1E-BC3001EC1338}"/>
              </a:ext>
            </a:extLst>
          </p:cNvPr>
          <p:cNvSpPr txBox="1"/>
          <p:nvPr/>
        </p:nvSpPr>
        <p:spPr>
          <a:xfrm>
            <a:off x="3951375" y="6260994"/>
            <a:ext cx="191399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Mayor posibilidad de aceptación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D6DC7BE-52E9-AB64-99B0-AAA374116B4C}"/>
              </a:ext>
            </a:extLst>
          </p:cNvPr>
          <p:cNvSpPr txBox="1"/>
          <p:nvPr/>
        </p:nvSpPr>
        <p:spPr>
          <a:xfrm>
            <a:off x="911599" y="6260994"/>
            <a:ext cx="1670673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+mj-lt"/>
              </a:rPr>
              <a:t>Paciente ojea en la Web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F0AEB01D-0EBE-31FB-9766-5651FCDC95A0}"/>
              </a:ext>
            </a:extLst>
          </p:cNvPr>
          <p:cNvGrpSpPr>
            <a:grpSpLocks/>
          </p:cNvGrpSpPr>
          <p:nvPr/>
        </p:nvGrpSpPr>
        <p:grpSpPr>
          <a:xfrm>
            <a:off x="5958250" y="1139560"/>
            <a:ext cx="930751" cy="1663812"/>
            <a:chOff x="4619641" y="1751449"/>
            <a:chExt cx="930751" cy="1663812"/>
          </a:xfrm>
        </p:grpSpPr>
        <p:pic>
          <p:nvPicPr>
            <p:cNvPr id="19" name="Gráfico 18" descr="Corona de usuario hombre con relleno sólido">
              <a:extLst>
                <a:ext uri="{FF2B5EF4-FFF2-40B4-BE49-F238E27FC236}">
                  <a16:creationId xmlns:a16="http://schemas.microsoft.com/office/drawing/2014/main" id="{43FE4CA0-DD93-9A57-976D-B398E1EC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9641" y="1751449"/>
              <a:ext cx="914400" cy="914400"/>
            </a:xfrm>
            <a:prstGeom prst="rect">
              <a:avLst/>
            </a:prstGeom>
          </p:spPr>
        </p:pic>
        <p:pic>
          <p:nvPicPr>
            <p:cNvPr id="27" name="Gráfico 26" descr="Médico con relleno sólido">
              <a:extLst>
                <a:ext uri="{FF2B5EF4-FFF2-40B4-BE49-F238E27FC236}">
                  <a16:creationId xmlns:a16="http://schemas.microsoft.com/office/drawing/2014/main" id="{73892CBE-D28C-247D-93D8-1BCBD4BF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35992" y="2500861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78545292-DB27-9B18-FFD4-557A4AB1B62A}"/>
              </a:ext>
            </a:extLst>
          </p:cNvPr>
          <p:cNvGrpSpPr>
            <a:grpSpLocks noChangeAspect="1"/>
          </p:cNvGrpSpPr>
          <p:nvPr/>
        </p:nvGrpSpPr>
        <p:grpSpPr>
          <a:xfrm>
            <a:off x="9465590" y="2826913"/>
            <a:ext cx="2546230" cy="1961413"/>
            <a:chOff x="1649818" y="3389905"/>
            <a:chExt cx="3502327" cy="2697914"/>
          </a:xfrm>
        </p:grpSpPr>
        <p:sp>
          <p:nvSpPr>
            <p:cNvPr id="31" name="Triángulo isósceles 30">
              <a:extLst>
                <a:ext uri="{FF2B5EF4-FFF2-40B4-BE49-F238E27FC236}">
                  <a16:creationId xmlns:a16="http://schemas.microsoft.com/office/drawing/2014/main" id="{88E2FD9E-9297-DF6D-8091-B9218BD46EA9}"/>
                </a:ext>
              </a:extLst>
            </p:cNvPr>
            <p:cNvSpPr/>
            <p:nvPr/>
          </p:nvSpPr>
          <p:spPr>
            <a:xfrm>
              <a:off x="2567072" y="4277807"/>
              <a:ext cx="1670673" cy="1403729"/>
            </a:xfrm>
            <a:prstGeom prst="triangl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3" name="Gráfico 32" descr="Altavoz de teléfono con relleno sólido">
              <a:extLst>
                <a:ext uri="{FF2B5EF4-FFF2-40B4-BE49-F238E27FC236}">
                  <a16:creationId xmlns:a16="http://schemas.microsoft.com/office/drawing/2014/main" id="{0E90F9F1-38E0-E439-D4EA-F40957DF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32746" y="4725447"/>
              <a:ext cx="914400" cy="914400"/>
            </a:xfrm>
            <a:prstGeom prst="rect">
              <a:avLst/>
            </a:prstGeom>
          </p:spPr>
        </p:pic>
        <p:pic>
          <p:nvPicPr>
            <p:cNvPr id="35" name="Gráfico 34" descr="Centro de llamadas con relleno sólido">
              <a:extLst>
                <a:ext uri="{FF2B5EF4-FFF2-40B4-BE49-F238E27FC236}">
                  <a16:creationId xmlns:a16="http://schemas.microsoft.com/office/drawing/2014/main" id="{E806DFF1-B0E7-B307-439A-42061F434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45208" y="3389905"/>
              <a:ext cx="914400" cy="914400"/>
            </a:xfrm>
            <a:prstGeom prst="rect">
              <a:avLst/>
            </a:prstGeom>
          </p:spPr>
        </p:pic>
        <p:pic>
          <p:nvPicPr>
            <p:cNvPr id="37" name="Gráfico 36" descr="Cabestrillo con relleno sólido">
              <a:extLst>
                <a:ext uri="{FF2B5EF4-FFF2-40B4-BE49-F238E27FC236}">
                  <a16:creationId xmlns:a16="http://schemas.microsoft.com/office/drawing/2014/main" id="{750774EA-ECC9-B0A8-76A3-6ABB04C97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37745" y="5139656"/>
              <a:ext cx="914400" cy="914400"/>
            </a:xfrm>
            <a:prstGeom prst="rect">
              <a:avLst/>
            </a:prstGeom>
          </p:spPr>
        </p:pic>
        <p:pic>
          <p:nvPicPr>
            <p:cNvPr id="39" name="Gráfico 38" descr="Doctor con relleno sólido">
              <a:extLst>
                <a:ext uri="{FF2B5EF4-FFF2-40B4-BE49-F238E27FC236}">
                  <a16:creationId xmlns:a16="http://schemas.microsoft.com/office/drawing/2014/main" id="{ED694A0C-C265-71AC-39B0-A0880FD17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49818" y="5173419"/>
              <a:ext cx="914400" cy="914400"/>
            </a:xfrm>
            <a:prstGeom prst="rect">
              <a:avLst/>
            </a:prstGeom>
          </p:spPr>
        </p:pic>
      </p:grpSp>
      <p:pic>
        <p:nvPicPr>
          <p:cNvPr id="49" name="Gráfico 48" descr="Internet con relleno sólido">
            <a:extLst>
              <a:ext uri="{FF2B5EF4-FFF2-40B4-BE49-F238E27FC236}">
                <a16:creationId xmlns:a16="http://schemas.microsoft.com/office/drawing/2014/main" id="{03B16408-96EE-4D82-07E5-FD791F0547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3765" y="5116322"/>
            <a:ext cx="1276295" cy="1276295"/>
          </a:xfrm>
          <a:prstGeom prst="rect">
            <a:avLst/>
          </a:prstGeom>
        </p:spPr>
      </p:pic>
      <p:pic>
        <p:nvPicPr>
          <p:cNvPr id="51" name="Gráfico 50" descr="Mano de Robot con relleno sólido">
            <a:extLst>
              <a:ext uri="{FF2B5EF4-FFF2-40B4-BE49-F238E27FC236}">
                <a16:creationId xmlns:a16="http://schemas.microsoft.com/office/drawing/2014/main" id="{56F7A8E2-69EF-7C61-F346-A7C7D1510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19627" y="3362421"/>
            <a:ext cx="1319889" cy="1319889"/>
          </a:xfrm>
          <a:prstGeom prst="rect">
            <a:avLst/>
          </a:prstGeom>
        </p:spPr>
      </p:pic>
      <p:grpSp>
        <p:nvGrpSpPr>
          <p:cNvPr id="58" name="Grupo 57">
            <a:extLst>
              <a:ext uri="{FF2B5EF4-FFF2-40B4-BE49-F238E27FC236}">
                <a16:creationId xmlns:a16="http://schemas.microsoft.com/office/drawing/2014/main" id="{FB43515D-2ABF-E6CB-8DEA-D179F7714103}"/>
              </a:ext>
            </a:extLst>
          </p:cNvPr>
          <p:cNvGrpSpPr/>
          <p:nvPr/>
        </p:nvGrpSpPr>
        <p:grpSpPr>
          <a:xfrm>
            <a:off x="3908220" y="4964287"/>
            <a:ext cx="1935891" cy="1200589"/>
            <a:chOff x="8461672" y="5078790"/>
            <a:chExt cx="2514511" cy="1508751"/>
          </a:xfrm>
        </p:grpSpPr>
        <p:pic>
          <p:nvPicPr>
            <p:cNvPr id="45" name="Gráfico 44" descr="Cabestrillo con relleno sólido">
              <a:extLst>
                <a:ext uri="{FF2B5EF4-FFF2-40B4-BE49-F238E27FC236}">
                  <a16:creationId xmlns:a16="http://schemas.microsoft.com/office/drawing/2014/main" id="{1170FCDB-35F1-B19F-C4AB-A1A087E1F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61672" y="5711984"/>
              <a:ext cx="875557" cy="875557"/>
            </a:xfrm>
            <a:prstGeom prst="rect">
              <a:avLst/>
            </a:prstGeom>
          </p:spPr>
        </p:pic>
        <p:pic>
          <p:nvPicPr>
            <p:cNvPr id="46" name="Gráfico 45" descr="Euro con relleno sólido">
              <a:extLst>
                <a:ext uri="{FF2B5EF4-FFF2-40B4-BE49-F238E27FC236}">
                  <a16:creationId xmlns:a16="http://schemas.microsoft.com/office/drawing/2014/main" id="{81D51888-BF57-DB2F-7C14-6B836B94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106730" y="5257206"/>
              <a:ext cx="556332" cy="454778"/>
            </a:xfrm>
            <a:prstGeom prst="rect">
              <a:avLst/>
            </a:prstGeom>
          </p:spPr>
        </p:pic>
        <p:sp>
          <p:nvSpPr>
            <p:cNvPr id="47" name="Bocadillo nube: nube 46">
              <a:extLst>
                <a:ext uri="{FF2B5EF4-FFF2-40B4-BE49-F238E27FC236}">
                  <a16:creationId xmlns:a16="http://schemas.microsoft.com/office/drawing/2014/main" id="{0BA792E4-D3FA-3D3D-D8A7-BFAE78F3A27F}"/>
                </a:ext>
              </a:extLst>
            </p:cNvPr>
            <p:cNvSpPr/>
            <p:nvPr/>
          </p:nvSpPr>
          <p:spPr>
            <a:xfrm>
              <a:off x="9360633" y="5078790"/>
              <a:ext cx="1615550" cy="875557"/>
            </a:xfrm>
            <a:prstGeom prst="cloudCallout">
              <a:avLst>
                <a:gd name="adj1" fmla="val -66327"/>
                <a:gd name="adj2" fmla="val 30457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7" name="Gráfico 56" descr="Completado con relleno sólido">
              <a:extLst>
                <a:ext uri="{FF2B5EF4-FFF2-40B4-BE49-F238E27FC236}">
                  <a16:creationId xmlns:a16="http://schemas.microsoft.com/office/drawing/2014/main" id="{248CE2CF-8C76-0B0D-9361-53B07A313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539126" y="5175231"/>
              <a:ext cx="642417" cy="642417"/>
            </a:xfrm>
            <a:prstGeom prst="rect">
              <a:avLst/>
            </a:prstGeom>
          </p:spPr>
        </p:pic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0F0DA40B-ECF4-3C15-C88A-7524D5FD5EB7}"/>
              </a:ext>
            </a:extLst>
          </p:cNvPr>
          <p:cNvGrpSpPr/>
          <p:nvPr/>
        </p:nvGrpSpPr>
        <p:grpSpPr>
          <a:xfrm>
            <a:off x="7180381" y="4801579"/>
            <a:ext cx="2756169" cy="1428020"/>
            <a:chOff x="9164978" y="3465971"/>
            <a:chExt cx="2756169" cy="1428020"/>
          </a:xfrm>
        </p:grpSpPr>
        <p:pic>
          <p:nvPicPr>
            <p:cNvPr id="42" name="Gráfico 41" descr="Ramo de flores con relleno sólido">
              <a:extLst>
                <a:ext uri="{FF2B5EF4-FFF2-40B4-BE49-F238E27FC236}">
                  <a16:creationId xmlns:a16="http://schemas.microsoft.com/office/drawing/2014/main" id="{6437A036-7B63-30D6-1566-DEECE35F5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061783" y="3465971"/>
              <a:ext cx="914400" cy="914400"/>
            </a:xfrm>
            <a:prstGeom prst="rect">
              <a:avLst/>
            </a:prstGeom>
          </p:spPr>
        </p:pic>
        <p:pic>
          <p:nvPicPr>
            <p:cNvPr id="43" name="Gráfico 42" descr="Centro de llamadas con relleno sólido">
              <a:extLst>
                <a:ext uri="{FF2B5EF4-FFF2-40B4-BE49-F238E27FC236}">
                  <a16:creationId xmlns:a16="http://schemas.microsoft.com/office/drawing/2014/main" id="{D9963E48-6EEC-CDFE-4F58-5F5946E6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64978" y="3970661"/>
              <a:ext cx="923330" cy="923330"/>
            </a:xfrm>
            <a:prstGeom prst="rect">
              <a:avLst/>
            </a:prstGeom>
          </p:spPr>
        </p:pic>
        <p:pic>
          <p:nvPicPr>
            <p:cNvPr id="44" name="Gráfico 43" descr="Cabestrillo con relleno sólido">
              <a:extLst>
                <a:ext uri="{FF2B5EF4-FFF2-40B4-BE49-F238E27FC236}">
                  <a16:creationId xmlns:a16="http://schemas.microsoft.com/office/drawing/2014/main" id="{9C364EAB-B4A0-3877-CC28-30BE4E4F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76183" y="3907889"/>
              <a:ext cx="944964" cy="944964"/>
            </a:xfrm>
            <a:prstGeom prst="rect">
              <a:avLst/>
            </a:prstGeom>
          </p:spPr>
        </p:pic>
        <p:cxnSp>
          <p:nvCxnSpPr>
            <p:cNvPr id="60" name="Conector recto de flecha 59">
              <a:extLst>
                <a:ext uri="{FF2B5EF4-FFF2-40B4-BE49-F238E27FC236}">
                  <a16:creationId xmlns:a16="http://schemas.microsoft.com/office/drawing/2014/main" id="{A39352B3-CF82-CA0B-7D19-20F943448CB2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10061783" y="4380371"/>
              <a:ext cx="91440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23E7558B-5C5F-12AE-BEBB-874312C1A847}"/>
              </a:ext>
            </a:extLst>
          </p:cNvPr>
          <p:cNvGrpSpPr/>
          <p:nvPr/>
        </p:nvGrpSpPr>
        <p:grpSpPr>
          <a:xfrm>
            <a:off x="2505145" y="958313"/>
            <a:ext cx="2629712" cy="1367355"/>
            <a:chOff x="1528039" y="1520510"/>
            <a:chExt cx="2629712" cy="1367355"/>
          </a:xfrm>
        </p:grpSpPr>
        <p:pic>
          <p:nvPicPr>
            <p:cNvPr id="21" name="Gráfico 20" descr="Máquina de escribir con relleno sólido">
              <a:extLst>
                <a:ext uri="{FF2B5EF4-FFF2-40B4-BE49-F238E27FC236}">
                  <a16:creationId xmlns:a16="http://schemas.microsoft.com/office/drawing/2014/main" id="{949BE77E-885D-DCE0-C010-C6493E16C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462699" y="1520510"/>
              <a:ext cx="688139" cy="688139"/>
            </a:xfrm>
            <a:prstGeom prst="rect">
              <a:avLst/>
            </a:prstGeom>
          </p:spPr>
        </p:pic>
        <p:pic>
          <p:nvPicPr>
            <p:cNvPr id="23" name="Gráfico 22" descr="Pergamino con relleno sólido">
              <a:extLst>
                <a:ext uri="{FF2B5EF4-FFF2-40B4-BE49-F238E27FC236}">
                  <a16:creationId xmlns:a16="http://schemas.microsoft.com/office/drawing/2014/main" id="{ACE3374E-851E-C1EC-3BDC-C6A79565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528039" y="1970373"/>
              <a:ext cx="914400" cy="914400"/>
            </a:xfrm>
            <a:prstGeom prst="rect">
              <a:avLst/>
            </a:prstGeom>
          </p:spPr>
        </p:pic>
        <p:pic>
          <p:nvPicPr>
            <p:cNvPr id="25" name="Gráfico 24" descr="Documento con relleno sólido">
              <a:extLst>
                <a:ext uri="{FF2B5EF4-FFF2-40B4-BE49-F238E27FC236}">
                  <a16:creationId xmlns:a16="http://schemas.microsoft.com/office/drawing/2014/main" id="{765001E7-951C-CC77-1B3D-C7EEE7DA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243351" y="1973465"/>
              <a:ext cx="914400" cy="914400"/>
            </a:xfrm>
            <a:prstGeom prst="rect">
              <a:avLst/>
            </a:prstGeom>
          </p:spPr>
        </p:pic>
        <p:cxnSp>
          <p:nvCxnSpPr>
            <p:cNvPr id="66" name="Conector recto de flecha 65">
              <a:extLst>
                <a:ext uri="{FF2B5EF4-FFF2-40B4-BE49-F238E27FC236}">
                  <a16:creationId xmlns:a16="http://schemas.microsoft.com/office/drawing/2014/main" id="{78F87018-F123-F92B-DB58-C8AE8532F666}"/>
                </a:ext>
              </a:extLst>
            </p:cNvPr>
            <p:cNvCxnSpPr>
              <a:cxnSpLocks/>
            </p:cNvCxnSpPr>
            <p:nvPr/>
          </p:nvCxnSpPr>
          <p:spPr>
            <a:xfrm>
              <a:off x="2380741" y="2427573"/>
              <a:ext cx="914400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0BD02EF3-33E6-0357-36E9-B262E9976204}"/>
              </a:ext>
            </a:extLst>
          </p:cNvPr>
          <p:cNvGrpSpPr/>
          <p:nvPr/>
        </p:nvGrpSpPr>
        <p:grpSpPr>
          <a:xfrm>
            <a:off x="7763154" y="992951"/>
            <a:ext cx="2221765" cy="1817293"/>
            <a:chOff x="7224196" y="1506171"/>
            <a:chExt cx="2221765" cy="1817293"/>
          </a:xfrm>
        </p:grpSpPr>
        <p:pic>
          <p:nvPicPr>
            <p:cNvPr id="5" name="Gráfico 4" descr="Caja registradora con relleno sólido">
              <a:extLst>
                <a:ext uri="{FF2B5EF4-FFF2-40B4-BE49-F238E27FC236}">
                  <a16:creationId xmlns:a16="http://schemas.microsoft.com/office/drawing/2014/main" id="{5427BE4C-F341-1149-7C4F-6D1C5FD6F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7234905" y="2284976"/>
              <a:ext cx="914400" cy="914400"/>
            </a:xfrm>
            <a:prstGeom prst="rect">
              <a:avLst/>
            </a:prstGeom>
          </p:spPr>
        </p:pic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0E8A20F5-CE15-D825-F89D-27F2E0832502}"/>
                </a:ext>
              </a:extLst>
            </p:cNvPr>
            <p:cNvGrpSpPr/>
            <p:nvPr/>
          </p:nvGrpSpPr>
          <p:grpSpPr>
            <a:xfrm>
              <a:off x="7224196" y="1506171"/>
              <a:ext cx="2221765" cy="1817293"/>
              <a:chOff x="7240684" y="1493650"/>
              <a:chExt cx="2221765" cy="1817293"/>
            </a:xfrm>
          </p:grpSpPr>
          <p:pic>
            <p:nvPicPr>
              <p:cNvPr id="3" name="Gráfico 2" descr="Dinero volando contorno">
                <a:extLst>
                  <a:ext uri="{FF2B5EF4-FFF2-40B4-BE49-F238E27FC236}">
                    <a16:creationId xmlns:a16="http://schemas.microsoft.com/office/drawing/2014/main" id="{1B20EE12-6865-7873-ACE8-7BB9B3D22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8882427" y="1680230"/>
                <a:ext cx="580022" cy="580022"/>
              </a:xfrm>
              <a:prstGeom prst="rect">
                <a:avLst/>
              </a:prstGeom>
            </p:spPr>
          </p:pic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693A2EB8-385E-47BD-6991-6C16BDE109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40684" y="1493650"/>
                <a:ext cx="914400" cy="914400"/>
                <a:chOff x="6264600" y="2244491"/>
                <a:chExt cx="914400" cy="914400"/>
              </a:xfrm>
            </p:grpSpPr>
            <p:pic>
              <p:nvPicPr>
                <p:cNvPr id="28" name="Gráfico 27" descr="Documento con relleno sólido">
                  <a:extLst>
                    <a:ext uri="{FF2B5EF4-FFF2-40B4-BE49-F238E27FC236}">
                      <a16:creationId xmlns:a16="http://schemas.microsoft.com/office/drawing/2014/main" id="{563598B6-F772-9753-BF91-96BE54EAF5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4600" y="224449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0" name="Gráfico 29" descr="Euro con relleno sólido">
                  <a:extLst>
                    <a:ext uri="{FF2B5EF4-FFF2-40B4-BE49-F238E27FC236}">
                      <a16:creationId xmlns:a16="http://schemas.microsoft.com/office/drawing/2014/main" id="{4035FAD6-BFB1-D906-0546-33E3BAD12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1517" y="2407547"/>
                  <a:ext cx="189049" cy="189049"/>
                </a:xfrm>
                <a:prstGeom prst="rect">
                  <a:avLst/>
                </a:prstGeom>
              </p:spPr>
            </p:pic>
          </p:grpSp>
          <p:pic>
            <p:nvPicPr>
              <p:cNvPr id="55" name="Gráfico 54" descr="Contorno de cara con gafas de sol con relleno sólido">
                <a:extLst>
                  <a:ext uri="{FF2B5EF4-FFF2-40B4-BE49-F238E27FC236}">
                    <a16:creationId xmlns:a16="http://schemas.microsoft.com/office/drawing/2014/main" id="{6D987E8B-899A-F2B0-E29B-0BEC7B1D7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8843902" y="2731683"/>
                <a:ext cx="579260" cy="579260"/>
              </a:xfrm>
              <a:prstGeom prst="rect">
                <a:avLst/>
              </a:prstGeom>
            </p:spPr>
          </p:pic>
          <p:cxnSp>
            <p:nvCxnSpPr>
              <p:cNvPr id="69" name="Conector recto de flecha 68">
                <a:extLst>
                  <a:ext uri="{FF2B5EF4-FFF2-40B4-BE49-F238E27FC236}">
                    <a16:creationId xmlns:a16="http://schemas.microsoft.com/office/drawing/2014/main" id="{6E7B8364-230A-2D54-C4EB-D4938F5CB060}"/>
                  </a:ext>
                </a:extLst>
              </p:cNvPr>
              <p:cNvCxnSpPr>
                <a:cxnSpLocks/>
                <a:endCxn id="3" idx="1"/>
              </p:cNvCxnSpPr>
              <p:nvPr/>
            </p:nvCxnSpPr>
            <p:spPr>
              <a:xfrm flipV="1">
                <a:off x="8243127" y="1970241"/>
                <a:ext cx="639300" cy="450485"/>
              </a:xfrm>
              <a:prstGeom prst="straightConnector1">
                <a:avLst/>
              </a:prstGeom>
              <a:ln w="571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0" name="Conector recto de flecha 69">
                <a:extLst>
                  <a:ext uri="{FF2B5EF4-FFF2-40B4-BE49-F238E27FC236}">
                    <a16:creationId xmlns:a16="http://schemas.microsoft.com/office/drawing/2014/main" id="{A8FFCAF9-2E18-BD84-58F4-0E5441900CF7}"/>
                  </a:ext>
                </a:extLst>
              </p:cNvPr>
              <p:cNvCxnSpPr>
                <a:cxnSpLocks/>
                <a:endCxn id="55" idx="1"/>
              </p:cNvCxnSpPr>
              <p:nvPr/>
            </p:nvCxnSpPr>
            <p:spPr>
              <a:xfrm>
                <a:off x="8221502" y="2408050"/>
                <a:ext cx="622400" cy="613263"/>
              </a:xfrm>
              <a:prstGeom prst="straightConnector1">
                <a:avLst/>
              </a:prstGeom>
              <a:ln w="571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id="{F5686406-A4D1-DB00-0905-B04CCD291E78}"/>
              </a:ext>
            </a:extLst>
          </p:cNvPr>
          <p:cNvSpPr/>
          <p:nvPr/>
        </p:nvSpPr>
        <p:spPr>
          <a:xfrm>
            <a:off x="1823147" y="1677610"/>
            <a:ext cx="717870" cy="394257"/>
          </a:xfrm>
          <a:prstGeom prst="righ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1" name="Flecha: a la derecha 80">
            <a:extLst>
              <a:ext uri="{FF2B5EF4-FFF2-40B4-BE49-F238E27FC236}">
                <a16:creationId xmlns:a16="http://schemas.microsoft.com/office/drawing/2014/main" id="{8C3CF422-58E5-A5BC-238C-24C14182961F}"/>
              </a:ext>
            </a:extLst>
          </p:cNvPr>
          <p:cNvSpPr/>
          <p:nvPr/>
        </p:nvSpPr>
        <p:spPr>
          <a:xfrm>
            <a:off x="5137698" y="1723255"/>
            <a:ext cx="850414" cy="394257"/>
          </a:xfrm>
          <a:prstGeom prst="righ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2" name="Flecha: a la derecha 81">
            <a:extLst>
              <a:ext uri="{FF2B5EF4-FFF2-40B4-BE49-F238E27FC236}">
                <a16:creationId xmlns:a16="http://schemas.microsoft.com/office/drawing/2014/main" id="{2E9FC35D-4D05-8E25-C4E3-8B55923CFEC3}"/>
              </a:ext>
            </a:extLst>
          </p:cNvPr>
          <p:cNvSpPr/>
          <p:nvPr/>
        </p:nvSpPr>
        <p:spPr>
          <a:xfrm>
            <a:off x="6899442" y="1719324"/>
            <a:ext cx="850414" cy="394257"/>
          </a:xfrm>
          <a:prstGeom prst="righ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8" name="Flecha: doblada 87">
            <a:extLst>
              <a:ext uri="{FF2B5EF4-FFF2-40B4-BE49-F238E27FC236}">
                <a16:creationId xmlns:a16="http://schemas.microsoft.com/office/drawing/2014/main" id="{7D243341-F372-35DC-2D9D-39E8372AF01C}"/>
              </a:ext>
            </a:extLst>
          </p:cNvPr>
          <p:cNvSpPr/>
          <p:nvPr/>
        </p:nvSpPr>
        <p:spPr>
          <a:xfrm rot="5400000">
            <a:off x="10083791" y="1793838"/>
            <a:ext cx="1025858" cy="932702"/>
          </a:xfrm>
          <a:prstGeom prst="bentArrow">
            <a:avLst>
              <a:gd name="adj1" fmla="val 19935"/>
              <a:gd name="adj2" fmla="val 25000"/>
              <a:gd name="adj3" fmla="val 25000"/>
              <a:gd name="adj4" fmla="val 43750"/>
            </a:avLst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Flecha: doblada 88">
            <a:extLst>
              <a:ext uri="{FF2B5EF4-FFF2-40B4-BE49-F238E27FC236}">
                <a16:creationId xmlns:a16="http://schemas.microsoft.com/office/drawing/2014/main" id="{E3F4E3E6-0E38-F425-9519-9835C1E1B4A3}"/>
              </a:ext>
            </a:extLst>
          </p:cNvPr>
          <p:cNvSpPr/>
          <p:nvPr/>
        </p:nvSpPr>
        <p:spPr>
          <a:xfrm rot="10800000">
            <a:off x="9888391" y="4988111"/>
            <a:ext cx="1025858" cy="900167"/>
          </a:xfrm>
          <a:prstGeom prst="ben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Flecha: hacia la izquierda 89">
            <a:extLst>
              <a:ext uri="{FF2B5EF4-FFF2-40B4-BE49-F238E27FC236}">
                <a16:creationId xmlns:a16="http://schemas.microsoft.com/office/drawing/2014/main" id="{AC4A69C7-3A58-5E5F-BB3E-BA347E9135A7}"/>
              </a:ext>
            </a:extLst>
          </p:cNvPr>
          <p:cNvSpPr/>
          <p:nvPr/>
        </p:nvSpPr>
        <p:spPr>
          <a:xfrm>
            <a:off x="5848856" y="5683379"/>
            <a:ext cx="1170404" cy="386150"/>
          </a:xfrm>
          <a:prstGeom prst="lef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Flecha: hacia la izquierda 90">
            <a:extLst>
              <a:ext uri="{FF2B5EF4-FFF2-40B4-BE49-F238E27FC236}">
                <a16:creationId xmlns:a16="http://schemas.microsoft.com/office/drawing/2014/main" id="{ACECE6D8-C00F-37A8-5637-2F2016138FB8}"/>
              </a:ext>
            </a:extLst>
          </p:cNvPr>
          <p:cNvSpPr/>
          <p:nvPr/>
        </p:nvSpPr>
        <p:spPr>
          <a:xfrm>
            <a:off x="2648780" y="5574859"/>
            <a:ext cx="1170404" cy="386150"/>
          </a:xfrm>
          <a:prstGeom prst="leftArrow">
            <a:avLst/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Flecha: doblada 91">
            <a:extLst>
              <a:ext uri="{FF2B5EF4-FFF2-40B4-BE49-F238E27FC236}">
                <a16:creationId xmlns:a16="http://schemas.microsoft.com/office/drawing/2014/main" id="{F1712FF1-49BA-5372-1BAC-66895FEB11DE}"/>
              </a:ext>
            </a:extLst>
          </p:cNvPr>
          <p:cNvSpPr/>
          <p:nvPr/>
        </p:nvSpPr>
        <p:spPr>
          <a:xfrm>
            <a:off x="1610051" y="3856387"/>
            <a:ext cx="2723212" cy="1443006"/>
          </a:xfrm>
          <a:prstGeom prst="bentArrow">
            <a:avLst>
              <a:gd name="adj1" fmla="val 16700"/>
              <a:gd name="adj2" fmla="val 20095"/>
              <a:gd name="adj3" fmla="val 34055"/>
              <a:gd name="adj4" fmla="val 43750"/>
            </a:avLst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Flecha: doblada 93">
            <a:extLst>
              <a:ext uri="{FF2B5EF4-FFF2-40B4-BE49-F238E27FC236}">
                <a16:creationId xmlns:a16="http://schemas.microsoft.com/office/drawing/2014/main" id="{62837AB9-E339-39CF-93F8-F5FA3B77A0A3}"/>
              </a:ext>
            </a:extLst>
          </p:cNvPr>
          <p:cNvSpPr/>
          <p:nvPr/>
        </p:nvSpPr>
        <p:spPr>
          <a:xfrm rot="16200000" flipV="1">
            <a:off x="6600582" y="2164357"/>
            <a:ext cx="1472201" cy="2928260"/>
          </a:xfrm>
          <a:prstGeom prst="bentArrow">
            <a:avLst>
              <a:gd name="adj1" fmla="val 16700"/>
              <a:gd name="adj2" fmla="val 20095"/>
              <a:gd name="adj3" fmla="val 34055"/>
              <a:gd name="adj4" fmla="val 43750"/>
            </a:avLst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7" name="Grupo 96">
            <a:extLst>
              <a:ext uri="{FF2B5EF4-FFF2-40B4-BE49-F238E27FC236}">
                <a16:creationId xmlns:a16="http://schemas.microsoft.com/office/drawing/2014/main" id="{B419C827-4BA8-AB89-3435-1E3D9155899C}"/>
              </a:ext>
            </a:extLst>
          </p:cNvPr>
          <p:cNvGrpSpPr/>
          <p:nvPr/>
        </p:nvGrpSpPr>
        <p:grpSpPr>
          <a:xfrm>
            <a:off x="639338" y="1041377"/>
            <a:ext cx="1298624" cy="1234280"/>
            <a:chOff x="213780" y="1620998"/>
            <a:chExt cx="1298624" cy="1234280"/>
          </a:xfrm>
        </p:grpSpPr>
        <p:pic>
          <p:nvPicPr>
            <p:cNvPr id="53" name="Gráfico 52" descr="Doctor con relleno sólido">
              <a:extLst>
                <a:ext uri="{FF2B5EF4-FFF2-40B4-BE49-F238E27FC236}">
                  <a16:creationId xmlns:a16="http://schemas.microsoft.com/office/drawing/2014/main" id="{944886DC-A166-6E96-C3AA-05C21A856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3780" y="1940878"/>
              <a:ext cx="914400" cy="914400"/>
            </a:xfrm>
            <a:prstGeom prst="rect">
              <a:avLst/>
            </a:prstGeom>
          </p:spPr>
        </p:pic>
        <p:pic>
          <p:nvPicPr>
            <p:cNvPr id="95" name="Gráfico 94" descr="Euro con relleno sólido">
              <a:extLst>
                <a:ext uri="{FF2B5EF4-FFF2-40B4-BE49-F238E27FC236}">
                  <a16:creationId xmlns:a16="http://schemas.microsoft.com/office/drawing/2014/main" id="{9B256E00-DA73-FE27-87FC-F8D0737D2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97793" y="1683449"/>
              <a:ext cx="399796" cy="337796"/>
            </a:xfrm>
            <a:prstGeom prst="rect">
              <a:avLst/>
            </a:prstGeom>
          </p:spPr>
        </p:pic>
        <p:sp>
          <p:nvSpPr>
            <p:cNvPr id="96" name="Bocadillo nube: nube 95">
              <a:extLst>
                <a:ext uri="{FF2B5EF4-FFF2-40B4-BE49-F238E27FC236}">
                  <a16:creationId xmlns:a16="http://schemas.microsoft.com/office/drawing/2014/main" id="{CA4BCE05-AF30-F01C-27FA-59448A386B56}"/>
                </a:ext>
              </a:extLst>
            </p:cNvPr>
            <p:cNvSpPr/>
            <p:nvPr/>
          </p:nvSpPr>
          <p:spPr>
            <a:xfrm>
              <a:off x="970263" y="1620998"/>
              <a:ext cx="542141" cy="458065"/>
            </a:xfrm>
            <a:prstGeom prst="cloudCallout">
              <a:avLst>
                <a:gd name="adj1" fmla="val -66327"/>
                <a:gd name="adj2" fmla="val 30457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1" name="Gráfico 100" descr="Doctor con relleno sólido">
            <a:extLst>
              <a:ext uri="{FF2B5EF4-FFF2-40B4-BE49-F238E27FC236}">
                <a16:creationId xmlns:a16="http://schemas.microsoft.com/office/drawing/2014/main" id="{C24404B4-8584-B75A-7FE1-E87FCCBF7C5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571561" y="2213535"/>
            <a:ext cx="424595" cy="424595"/>
          </a:xfrm>
          <a:prstGeom prst="rect">
            <a:avLst/>
          </a:prstGeom>
        </p:spPr>
      </p:pic>
      <p:pic>
        <p:nvPicPr>
          <p:cNvPr id="102" name="Gráfico 101" descr="Corona de usuario hombre con relleno sólido">
            <a:extLst>
              <a:ext uri="{FF2B5EF4-FFF2-40B4-BE49-F238E27FC236}">
                <a16:creationId xmlns:a16="http://schemas.microsoft.com/office/drawing/2014/main" id="{AD9A5A0A-02F8-9AD9-E730-44C5B1DF9FB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10524" y="2254034"/>
            <a:ext cx="424595" cy="424595"/>
          </a:xfrm>
          <a:prstGeom prst="rect">
            <a:avLst/>
          </a:prstGeom>
        </p:spPr>
      </p:pic>
      <p:pic>
        <p:nvPicPr>
          <p:cNvPr id="103" name="Gráfico 102" descr="Corona de usuario hombre con relleno sólido">
            <a:extLst>
              <a:ext uri="{FF2B5EF4-FFF2-40B4-BE49-F238E27FC236}">
                <a16:creationId xmlns:a16="http://schemas.microsoft.com/office/drawing/2014/main" id="{8D0E11F5-1591-D8F0-88F2-626AADFCED8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580783" y="4543126"/>
            <a:ext cx="441307" cy="441307"/>
          </a:xfrm>
          <a:prstGeom prst="rect">
            <a:avLst/>
          </a:prstGeom>
        </p:spPr>
      </p:pic>
      <p:pic>
        <p:nvPicPr>
          <p:cNvPr id="104" name="Gráfico 103" descr="Corona de usuario hombre con relleno sólido">
            <a:extLst>
              <a:ext uri="{FF2B5EF4-FFF2-40B4-BE49-F238E27FC236}">
                <a16:creationId xmlns:a16="http://schemas.microsoft.com/office/drawing/2014/main" id="{966C02DD-8A3B-CEE6-C2D4-2DA1656BDCE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434144" y="4868955"/>
            <a:ext cx="424595" cy="424595"/>
          </a:xfrm>
          <a:prstGeom prst="rect">
            <a:avLst/>
          </a:prstGeom>
        </p:spPr>
      </p:pic>
      <p:pic>
        <p:nvPicPr>
          <p:cNvPr id="105" name="Gráfico 104" descr="Doctor con relleno sólido">
            <a:extLst>
              <a:ext uri="{FF2B5EF4-FFF2-40B4-BE49-F238E27FC236}">
                <a16:creationId xmlns:a16="http://schemas.microsoft.com/office/drawing/2014/main" id="{2D391DBC-5B95-A534-11D1-9514F0F6952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92650" y="3404428"/>
            <a:ext cx="424595" cy="424595"/>
          </a:xfrm>
          <a:prstGeom prst="rect">
            <a:avLst/>
          </a:prstGeom>
        </p:spPr>
      </p:pic>
      <p:pic>
        <p:nvPicPr>
          <p:cNvPr id="106" name="Gráfico 105" descr="Doctor con relleno sólido">
            <a:extLst>
              <a:ext uri="{FF2B5EF4-FFF2-40B4-BE49-F238E27FC236}">
                <a16:creationId xmlns:a16="http://schemas.microsoft.com/office/drawing/2014/main" id="{7E901167-96DD-37AF-2221-0B65D82EF9B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5075" y="5084333"/>
            <a:ext cx="424595" cy="424595"/>
          </a:xfrm>
          <a:prstGeom prst="rect">
            <a:avLst/>
          </a:prstGeom>
        </p:spPr>
      </p:pic>
      <p:pic>
        <p:nvPicPr>
          <p:cNvPr id="107" name="Gráfico 106" descr="Corona de usuario hombre con relleno sólido">
            <a:extLst>
              <a:ext uri="{FF2B5EF4-FFF2-40B4-BE49-F238E27FC236}">
                <a16:creationId xmlns:a16="http://schemas.microsoft.com/office/drawing/2014/main" id="{DFC18923-31D3-B9C3-32E5-3FD8B6AC16E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76091" y="5517701"/>
            <a:ext cx="424595" cy="424595"/>
          </a:xfrm>
          <a:prstGeom prst="rect">
            <a:avLst/>
          </a:prstGeom>
        </p:spPr>
      </p:pic>
      <p:pic>
        <p:nvPicPr>
          <p:cNvPr id="108" name="Gráfico 107" descr="Corona de usuario hombre con relleno sólido">
            <a:extLst>
              <a:ext uri="{FF2B5EF4-FFF2-40B4-BE49-F238E27FC236}">
                <a16:creationId xmlns:a16="http://schemas.microsoft.com/office/drawing/2014/main" id="{C1914428-14B8-C95D-D743-C97070D511F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616630" y="777551"/>
            <a:ext cx="424595" cy="424595"/>
          </a:xfrm>
          <a:prstGeom prst="rect">
            <a:avLst/>
          </a:prstGeom>
        </p:spPr>
      </p:pic>
      <p:pic>
        <p:nvPicPr>
          <p:cNvPr id="1026" name="Picture 2" descr="Icono De La Endoscopia Aislado En El Fondo Blanco Ilustración del Vector -  Ilustración de médico, muestra: 133861525">
            <a:extLst>
              <a:ext uri="{FF2B5EF4-FFF2-40B4-BE49-F238E27FC236}">
                <a16:creationId xmlns:a16="http://schemas.microsoft.com/office/drawing/2014/main" id="{AA0AF77F-5936-C8ED-C185-1EFD5CB9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5976" b="77929" l="23250" r="76938">
                        <a14:foregroundMark x1="23250" y1="64320" x2="23250" y2="64320"/>
                        <a14:foregroundMark x1="32188" y1="78047" x2="32188" y2="78047"/>
                        <a14:foregroundMark x1="60313" y1="47692" x2="60313" y2="47692"/>
                        <a14:foregroundMark x1="53125" y1="64142" x2="53125" y2="64142"/>
                        <a14:foregroundMark x1="50938" y1="59112" x2="50938" y2="59112"/>
                        <a14:foregroundMark x1="58938" y1="62959" x2="58938" y2="62959"/>
                        <a14:foregroundMark x1="76938" y1="37160" x2="76938" y2="37160"/>
                        <a14:foregroundMark x1="53938" y1="15976" x2="53938" y2="15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9" t="12227" r="18370" b="18055"/>
          <a:stretch>
            <a:fillRect/>
          </a:stretch>
        </p:blipFill>
        <p:spPr bwMode="auto">
          <a:xfrm>
            <a:off x="10914249" y="766819"/>
            <a:ext cx="748008" cy="8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Flecha: doblada 112">
            <a:extLst>
              <a:ext uri="{FF2B5EF4-FFF2-40B4-BE49-F238E27FC236}">
                <a16:creationId xmlns:a16="http://schemas.microsoft.com/office/drawing/2014/main" id="{8F749BA5-8E26-B2AA-F372-5B9F464A31CE}"/>
              </a:ext>
            </a:extLst>
          </p:cNvPr>
          <p:cNvSpPr/>
          <p:nvPr/>
        </p:nvSpPr>
        <p:spPr>
          <a:xfrm rot="5400000" flipV="1">
            <a:off x="10296422" y="324344"/>
            <a:ext cx="252700" cy="1350084"/>
          </a:xfrm>
          <a:prstGeom prst="bentArrow">
            <a:avLst>
              <a:gd name="adj1" fmla="val 16700"/>
              <a:gd name="adj2" fmla="val 20095"/>
              <a:gd name="adj3" fmla="val 34055"/>
              <a:gd name="adj4" fmla="val 43750"/>
            </a:avLst>
          </a:prstGeom>
          <a:solidFill>
            <a:srgbClr val="00B0F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4" name="Gráfico 113" descr="Corona de usuario hombre con relleno sólido">
            <a:extLst>
              <a:ext uri="{FF2B5EF4-FFF2-40B4-BE49-F238E27FC236}">
                <a16:creationId xmlns:a16="http://schemas.microsoft.com/office/drawing/2014/main" id="{15F5F2C8-C569-040F-9186-5F597AB4873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527444" y="958313"/>
            <a:ext cx="424595" cy="424595"/>
          </a:xfrm>
          <a:prstGeom prst="rect">
            <a:avLst/>
          </a:prstGeom>
        </p:spPr>
      </p:pic>
      <p:pic>
        <p:nvPicPr>
          <p:cNvPr id="118" name="Gráfico 117" descr="Reunión con relleno sólido">
            <a:extLst>
              <a:ext uri="{FF2B5EF4-FFF2-40B4-BE49-F238E27FC236}">
                <a16:creationId xmlns:a16="http://schemas.microsoft.com/office/drawing/2014/main" id="{0FC3557D-E3DE-5454-AECE-A8CD1BC4CF7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713947" y="3491692"/>
            <a:ext cx="799828" cy="7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5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1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B866C-7DEA-8E0A-47EC-379BADB2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27364"/>
            <a:ext cx="10691265" cy="706581"/>
          </a:xfrm>
        </p:spPr>
        <p:txBody>
          <a:bodyPr/>
          <a:lstStyle/>
          <a:p>
            <a:r>
              <a:rPr lang="es-ES" b="1" dirty="0"/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4C10AB-5C23-25E0-2402-C14F950E2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64" y="1527464"/>
            <a:ext cx="10878301" cy="4603172"/>
          </a:xfrm>
        </p:spPr>
        <p:txBody>
          <a:bodyPr>
            <a:normAutofit fontScale="92500"/>
          </a:bodyPr>
          <a:lstStyle/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Historia de la cirugía robótica. </a:t>
            </a:r>
            <a:r>
              <a:rPr lang="es-ES" sz="900" i="1" dirty="0">
                <a:latin typeface="+mj-lt"/>
                <a:hlinkClick r:id="rId2"/>
              </a:rPr>
              <a:t>https://www.generalsurgerynews.com/Opinion/Article/09-21/The-History-of-Robotic-Assisted-Surgery/64651</a:t>
            </a:r>
            <a:endParaRPr lang="es-ES" sz="900" i="1" dirty="0">
              <a:latin typeface="+mj-lt"/>
            </a:endParaRP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Kim CW, </a:t>
            </a:r>
            <a:r>
              <a:rPr lang="es-ES" sz="900" i="1" dirty="0" err="1">
                <a:latin typeface="+mj-lt"/>
              </a:rPr>
              <a:t>Baik</a:t>
            </a:r>
            <a:r>
              <a:rPr lang="es-ES" sz="900" i="1" dirty="0">
                <a:latin typeface="+mj-lt"/>
              </a:rPr>
              <a:t> SH,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intersphincteric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resection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low</a:t>
            </a:r>
            <a:r>
              <a:rPr lang="es-ES" sz="900" i="1" dirty="0">
                <a:latin typeface="+mj-lt"/>
              </a:rPr>
              <a:t>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initial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clinical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experience</a:t>
            </a:r>
            <a:r>
              <a:rPr lang="es-ES" sz="900" i="1" dirty="0">
                <a:latin typeface="+mj-lt"/>
              </a:rPr>
              <a:t>. Ann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Oncol. 2012;19(8):2485‑93. PMID: 21822556.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Lee SH, Lim S,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intersphincteric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resection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low</a:t>
            </a:r>
            <a:r>
              <a:rPr lang="es-ES" sz="900" i="1" dirty="0">
                <a:latin typeface="+mj-lt"/>
              </a:rPr>
              <a:t>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: a comparative </a:t>
            </a:r>
            <a:r>
              <a:rPr lang="es-ES" sz="900" i="1" dirty="0" err="1">
                <a:latin typeface="+mj-lt"/>
              </a:rPr>
              <a:t>study</a:t>
            </a:r>
            <a:r>
              <a:rPr lang="es-ES" sz="900" i="1" dirty="0">
                <a:latin typeface="+mj-lt"/>
              </a:rPr>
              <a:t>. Ann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Oncol. 2018;25(11):3338‑45. PMID: 30187156.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Milone</a:t>
            </a:r>
            <a:r>
              <a:rPr lang="es-ES" sz="900" i="1" dirty="0">
                <a:latin typeface="+mj-lt"/>
              </a:rPr>
              <a:t> M, </a:t>
            </a:r>
            <a:r>
              <a:rPr lang="es-ES" sz="900" i="1" dirty="0" err="1">
                <a:latin typeface="+mj-lt"/>
              </a:rPr>
              <a:t>Manigrasso</a:t>
            </a:r>
            <a:r>
              <a:rPr lang="es-ES" sz="900" i="1" dirty="0">
                <a:latin typeface="+mj-lt"/>
              </a:rPr>
              <a:t> M,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approach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to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treat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symptomatic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achalasia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Dis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Esophagus</a:t>
            </a:r>
            <a:r>
              <a:rPr lang="es-ES" sz="900" i="1" dirty="0">
                <a:latin typeface="+mj-lt"/>
              </a:rPr>
              <a:t>. 2019;32(10):1‑8. PMID: 31274153.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vs </a:t>
            </a:r>
            <a:r>
              <a:rPr lang="es-ES" sz="900" i="1" dirty="0" err="1">
                <a:latin typeface="+mj-lt"/>
              </a:rPr>
              <a:t>lap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total </a:t>
            </a:r>
            <a:r>
              <a:rPr lang="es-ES" sz="900" i="1" dirty="0" err="1">
                <a:latin typeface="+mj-lt"/>
              </a:rPr>
              <a:t>mesorectal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excision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compared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in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: a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Int</a:t>
            </a:r>
            <a:r>
              <a:rPr lang="es-ES" sz="900" i="1" dirty="0">
                <a:latin typeface="+mj-lt"/>
              </a:rPr>
              <a:t> J </a:t>
            </a:r>
            <a:r>
              <a:rPr lang="es-ES" sz="900" i="1" dirty="0" err="1">
                <a:latin typeface="+mj-lt"/>
              </a:rPr>
              <a:t>Colorectal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Dis</a:t>
            </a:r>
            <a:r>
              <a:rPr lang="es-ES" sz="900" i="1" dirty="0">
                <a:latin typeface="+mj-lt"/>
              </a:rPr>
              <a:t>. 2019 (ej. PMID: 30688139).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Xie</a:t>
            </a:r>
            <a:r>
              <a:rPr lang="es-ES" sz="900" i="1" dirty="0">
                <a:latin typeface="+mj-lt"/>
              </a:rPr>
              <a:t> J, </a:t>
            </a:r>
            <a:r>
              <a:rPr lang="es-ES" sz="900" i="1" dirty="0" err="1">
                <a:latin typeface="+mj-lt"/>
              </a:rPr>
              <a:t>Vatsan</a:t>
            </a:r>
            <a:r>
              <a:rPr lang="es-ES" sz="900" i="1" dirty="0">
                <a:latin typeface="+mj-lt"/>
              </a:rPr>
              <a:t> MS, </a:t>
            </a:r>
            <a:r>
              <a:rPr lang="es-ES" sz="900" i="1" dirty="0" err="1">
                <a:latin typeface="+mj-lt"/>
              </a:rPr>
              <a:t>Gangemi</a:t>
            </a:r>
            <a:r>
              <a:rPr lang="es-ES" sz="900" i="1" dirty="0">
                <a:latin typeface="+mj-lt"/>
              </a:rPr>
              <a:t> A. 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robotic-assisted</a:t>
            </a:r>
            <a:r>
              <a:rPr lang="es-ES" sz="900" i="1" dirty="0">
                <a:latin typeface="+mj-lt"/>
              </a:rPr>
              <a:t> Heller </a:t>
            </a:r>
            <a:r>
              <a:rPr lang="es-ES" sz="900" i="1" dirty="0" err="1">
                <a:latin typeface="+mj-lt"/>
              </a:rPr>
              <a:t>myotomy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treatment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achalasia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Int</a:t>
            </a:r>
            <a:r>
              <a:rPr lang="es-ES" sz="900" i="1" dirty="0">
                <a:latin typeface="+mj-lt"/>
              </a:rPr>
              <a:t> J </a:t>
            </a:r>
            <a:r>
              <a:rPr lang="es-ES" sz="900" i="1" dirty="0" err="1">
                <a:latin typeface="+mj-lt"/>
              </a:rPr>
              <a:t>Med</a:t>
            </a:r>
            <a:r>
              <a:rPr lang="es-ES" sz="900" i="1" dirty="0">
                <a:latin typeface="+mj-lt"/>
              </a:rPr>
              <a:t> Robot. 2021;17(4):e2253. PMID: 33844413.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Solaini</a:t>
            </a:r>
            <a:r>
              <a:rPr lang="es-ES" sz="900" i="1" dirty="0">
                <a:latin typeface="+mj-lt"/>
              </a:rPr>
              <a:t> L, </a:t>
            </a:r>
            <a:r>
              <a:rPr lang="es-ES" sz="900" i="1" dirty="0" err="1">
                <a:latin typeface="+mj-lt"/>
              </a:rPr>
              <a:t>Rausa</a:t>
            </a:r>
            <a:r>
              <a:rPr lang="es-ES" sz="900" i="1" dirty="0">
                <a:latin typeface="+mj-lt"/>
              </a:rPr>
              <a:t> E,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inguinal hernia </a:t>
            </a:r>
            <a:r>
              <a:rPr lang="es-ES" sz="900" i="1" dirty="0" err="1">
                <a:latin typeface="+mj-lt"/>
              </a:rPr>
              <a:t>repair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64,426 </a:t>
            </a:r>
            <a:r>
              <a:rPr lang="es-ES" sz="900" i="1" dirty="0" err="1">
                <a:latin typeface="+mj-lt"/>
              </a:rPr>
              <a:t>patients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Endosc</a:t>
            </a:r>
            <a:r>
              <a:rPr lang="es-ES" sz="900" i="1" dirty="0">
                <a:latin typeface="+mj-lt"/>
              </a:rPr>
              <a:t>. 2022;36(11):8038‑49. PMID: 34609697.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Thanawiboonchai</a:t>
            </a:r>
            <a:r>
              <a:rPr lang="es-ES" sz="900" i="1" dirty="0">
                <a:latin typeface="+mj-lt"/>
              </a:rPr>
              <a:t> P, Lim R,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hernia </a:t>
            </a:r>
            <a:r>
              <a:rPr lang="es-ES" sz="900" i="1" dirty="0" err="1">
                <a:latin typeface="+mj-lt"/>
              </a:rPr>
              <a:t>repair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network</a:t>
            </a:r>
            <a:r>
              <a:rPr lang="es-ES" sz="900" i="1" dirty="0">
                <a:latin typeface="+mj-lt"/>
              </a:rPr>
              <a:t>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Ann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Open. 2024;5(2):e000 (estimado, PMID: 39419843).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Khan MH, </a:t>
            </a:r>
            <a:r>
              <a:rPr lang="es-ES" sz="900" i="1" dirty="0" err="1">
                <a:latin typeface="+mj-lt"/>
              </a:rPr>
              <a:t>Tahir</a:t>
            </a:r>
            <a:r>
              <a:rPr lang="es-ES" sz="900" i="1" dirty="0">
                <a:latin typeface="+mj-lt"/>
              </a:rPr>
              <a:t> A, et al. </a:t>
            </a:r>
            <a:r>
              <a:rPr lang="es-ES" sz="900" i="1" dirty="0" err="1">
                <a:latin typeface="+mj-lt"/>
              </a:rPr>
              <a:t>Outcomes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laparoscopic-assisted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in </a:t>
            </a:r>
            <a:r>
              <a:rPr lang="es-ES" sz="900" i="1" dirty="0" err="1">
                <a:latin typeface="+mj-lt"/>
              </a:rPr>
              <a:t>patients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: a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Langenbecks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Arch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. 2024;409(1):269. PMID: 39225912.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Mirza MB, Gamboa AC, et al. </a:t>
            </a:r>
            <a:r>
              <a:rPr lang="es-ES" sz="900" i="1" dirty="0" err="1">
                <a:latin typeface="+mj-lt"/>
              </a:rPr>
              <a:t>Association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surgical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approaches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outcomes</a:t>
            </a:r>
            <a:r>
              <a:rPr lang="es-ES" sz="900" i="1" dirty="0">
                <a:latin typeface="+mj-lt"/>
              </a:rPr>
              <a:t> in total </a:t>
            </a:r>
            <a:r>
              <a:rPr lang="es-ES" sz="900" i="1" dirty="0" err="1">
                <a:latin typeface="+mj-lt"/>
              </a:rPr>
              <a:t>mesorectal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excision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margin</a:t>
            </a:r>
            <a:r>
              <a:rPr lang="es-ES" sz="900" i="1" dirty="0">
                <a:latin typeface="+mj-lt"/>
              </a:rPr>
              <a:t> status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. J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Res. 2024;300:494‑502. PMID: 38875948.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Lai</a:t>
            </a:r>
            <a:r>
              <a:rPr lang="es-ES" sz="900" i="1" dirty="0">
                <a:latin typeface="+mj-lt"/>
              </a:rPr>
              <a:t> T-J, Roxburgh C, et al. </a:t>
            </a:r>
            <a:r>
              <a:rPr lang="es-ES" sz="900" i="1" dirty="0" err="1">
                <a:latin typeface="+mj-lt"/>
              </a:rPr>
              <a:t>Clinical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effectiveness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and open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an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overview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reviews</a:t>
            </a:r>
            <a:r>
              <a:rPr lang="es-ES" sz="900" i="1" dirty="0">
                <a:latin typeface="+mj-lt"/>
              </a:rPr>
              <a:t>. BMJ Open. 2024;14(9):e076750. PMID: 39284694.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Salerno G, </a:t>
            </a:r>
            <a:r>
              <a:rPr lang="es-ES" sz="900" i="1" dirty="0" err="1">
                <a:latin typeface="+mj-lt"/>
              </a:rPr>
              <a:t>Mascagni</a:t>
            </a:r>
            <a:r>
              <a:rPr lang="es-ES" sz="900" i="1" dirty="0">
                <a:latin typeface="+mj-lt"/>
              </a:rPr>
              <a:t> D, et al. 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colorectal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 in </a:t>
            </a:r>
            <a:r>
              <a:rPr lang="es-ES" sz="900" i="1" dirty="0" err="1">
                <a:latin typeface="+mj-lt"/>
              </a:rPr>
              <a:t>older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patients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Colorectal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Dis</a:t>
            </a:r>
            <a:r>
              <a:rPr lang="es-ES" sz="900" i="1" dirty="0">
                <a:latin typeface="+mj-lt"/>
              </a:rPr>
              <a:t>. 2024;26(7):1234‑48. PMID: 38946054.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de’Angelis</a:t>
            </a:r>
            <a:r>
              <a:rPr lang="es-ES" sz="900" i="1" dirty="0">
                <a:latin typeface="+mj-lt"/>
              </a:rPr>
              <a:t> N, </a:t>
            </a:r>
            <a:r>
              <a:rPr lang="es-ES" sz="900" i="1" dirty="0" err="1">
                <a:latin typeface="+mj-lt"/>
              </a:rPr>
              <a:t>Schena</a:t>
            </a:r>
            <a:r>
              <a:rPr lang="es-ES" sz="900" i="1" dirty="0">
                <a:latin typeface="+mj-lt"/>
              </a:rPr>
              <a:t> CA, et al.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inguinal and ventral hernia </a:t>
            </a:r>
            <a:r>
              <a:rPr lang="es-ES" sz="900" i="1" dirty="0" err="1">
                <a:latin typeface="+mj-lt"/>
              </a:rPr>
              <a:t>repair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Endosc</a:t>
            </a:r>
            <a:r>
              <a:rPr lang="es-ES" sz="900" i="1" dirty="0">
                <a:latin typeface="+mj-lt"/>
              </a:rPr>
              <a:t>. 2024;38(1):24‑46. PMID: 37985490.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East B, </a:t>
            </a:r>
            <a:r>
              <a:rPr lang="es-ES" sz="900" i="1" dirty="0" err="1">
                <a:latin typeface="+mj-lt"/>
              </a:rPr>
              <a:t>Rausa</a:t>
            </a:r>
            <a:r>
              <a:rPr lang="es-ES" sz="900" i="1" dirty="0">
                <a:latin typeface="+mj-lt"/>
              </a:rPr>
              <a:t> E, et al. 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ventral hernia </a:t>
            </a:r>
            <a:r>
              <a:rPr lang="es-ES" sz="900" i="1" dirty="0" err="1">
                <a:latin typeface="+mj-lt"/>
              </a:rPr>
              <a:t>repair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 ANZ J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. 2024;94(3):477‑88. PMID: 38087977.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Capoccia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Giovannini</a:t>
            </a:r>
            <a:r>
              <a:rPr lang="es-ES" sz="900" i="1" dirty="0">
                <a:latin typeface="+mj-lt"/>
              </a:rPr>
              <a:t> S, </a:t>
            </a:r>
            <a:r>
              <a:rPr lang="es-ES" sz="900" i="1" dirty="0" err="1">
                <a:latin typeface="+mj-lt"/>
              </a:rPr>
              <a:t>Vierstraete</a:t>
            </a:r>
            <a:r>
              <a:rPr lang="es-ES" sz="900" i="1" dirty="0">
                <a:latin typeface="+mj-lt"/>
              </a:rPr>
              <a:t> M, et al. 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assisted</a:t>
            </a:r>
            <a:r>
              <a:rPr lang="es-ES" sz="900" i="1" dirty="0">
                <a:latin typeface="+mj-lt"/>
              </a:rPr>
              <a:t> ventral hernia </a:t>
            </a:r>
            <a:r>
              <a:rPr lang="es-ES" sz="900" i="1" dirty="0" err="1">
                <a:latin typeface="+mj-lt"/>
              </a:rPr>
              <a:t>repair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ROVER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. Hernia. 2025;29(1):95. PMID: 39966282.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Feng Q, Yuan W, et al.; REAL </a:t>
            </a:r>
            <a:r>
              <a:rPr lang="es-ES" sz="900" i="1" dirty="0" err="1">
                <a:latin typeface="+mj-lt"/>
              </a:rPr>
              <a:t>Study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Group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Middle</a:t>
            </a:r>
            <a:r>
              <a:rPr lang="es-ES" sz="900" i="1" dirty="0">
                <a:latin typeface="+mj-lt"/>
              </a:rPr>
              <a:t> and Low Rectal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REAL </a:t>
            </a:r>
            <a:r>
              <a:rPr lang="es-ES" sz="900" i="1" dirty="0" err="1">
                <a:latin typeface="+mj-lt"/>
              </a:rPr>
              <a:t>Randomized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Clinical</a:t>
            </a:r>
            <a:r>
              <a:rPr lang="es-ES" sz="900" i="1" dirty="0">
                <a:latin typeface="+mj-lt"/>
              </a:rPr>
              <a:t> Trial. JAMA. 2025;334(2):136‑48. PMID: 40455621.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Wang et al. (2023).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gastrectomy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Siewert</a:t>
            </a:r>
            <a:r>
              <a:rPr lang="es-ES" sz="900" i="1" dirty="0">
                <a:latin typeface="+mj-lt"/>
              </a:rPr>
              <a:t> II/III adenocarcinoma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esophagogastric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junction</a:t>
            </a:r>
            <a:r>
              <a:rPr lang="es-ES" sz="900" i="1" dirty="0">
                <a:latin typeface="+mj-lt"/>
              </a:rPr>
              <a:t>: comparative </a:t>
            </a:r>
            <a:r>
              <a:rPr lang="es-ES" sz="900" i="1" dirty="0" err="1">
                <a:latin typeface="+mj-lt"/>
              </a:rPr>
              <a:t>outcomes</a:t>
            </a:r>
            <a:r>
              <a:rPr lang="es-ES" sz="900" i="1" dirty="0">
                <a:latin typeface="+mj-lt"/>
              </a:rPr>
              <a:t>. PMID: 37019806.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Ma et al. (2020). 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gastrectomy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gastric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. PMID: 33234134.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Yu</a:t>
            </a:r>
            <a:r>
              <a:rPr lang="es-ES" sz="900" i="1" dirty="0">
                <a:latin typeface="+mj-lt"/>
              </a:rPr>
              <a:t> et al. (2025).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versus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proximal </a:t>
            </a:r>
            <a:r>
              <a:rPr lang="es-ES" sz="900" i="1" dirty="0" err="1">
                <a:latin typeface="+mj-lt"/>
              </a:rPr>
              <a:t>gastrectomy</a:t>
            </a:r>
            <a:r>
              <a:rPr lang="es-ES" sz="900" i="1" dirty="0">
                <a:latin typeface="+mj-lt"/>
              </a:rPr>
              <a:t>: a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perioperative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oncologic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outcomes</a:t>
            </a:r>
            <a:r>
              <a:rPr lang="es-ES" sz="900" i="1" dirty="0">
                <a:latin typeface="+mj-lt"/>
              </a:rPr>
              <a:t>. PMID: 40549062.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Xiong</a:t>
            </a:r>
            <a:r>
              <a:rPr lang="es-ES" sz="900" i="1" dirty="0">
                <a:latin typeface="+mj-lt"/>
              </a:rPr>
              <a:t> et al. (2013).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vs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gastrectomy</a:t>
            </a:r>
            <a:r>
              <a:rPr lang="es-ES" sz="900" i="1" dirty="0">
                <a:latin typeface="+mj-lt"/>
              </a:rPr>
              <a:t>: a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 PMID: 24093968.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Lin et al. (2024).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distal </a:t>
            </a:r>
            <a:r>
              <a:rPr lang="es-ES" sz="900" i="1" dirty="0" err="1">
                <a:latin typeface="+mj-lt"/>
              </a:rPr>
              <a:t>gastrectomy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with</a:t>
            </a:r>
            <a:r>
              <a:rPr lang="es-ES" sz="900" i="1" dirty="0">
                <a:latin typeface="+mj-lt"/>
              </a:rPr>
              <a:t> Billroth I and II </a:t>
            </a:r>
            <a:r>
              <a:rPr lang="es-ES" sz="900" i="1" dirty="0" err="1">
                <a:latin typeface="+mj-lt"/>
              </a:rPr>
              <a:t>reconstruction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 and meta-</a:t>
            </a:r>
            <a:r>
              <a:rPr lang="es-ES" sz="900" i="1" dirty="0" err="1">
                <a:latin typeface="+mj-lt"/>
              </a:rPr>
              <a:t>analysis</a:t>
            </a:r>
            <a:r>
              <a:rPr lang="es-ES" sz="900" i="1" dirty="0">
                <a:latin typeface="+mj-lt"/>
              </a:rPr>
              <a:t>. PMID: 39699804.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Chan KS, Wang ZK, </a:t>
            </a:r>
            <a:r>
              <a:rPr lang="es-ES" sz="900" i="1" dirty="0" err="1">
                <a:latin typeface="+mj-lt"/>
              </a:rPr>
              <a:t>Syn</a:t>
            </a:r>
            <a:r>
              <a:rPr lang="es-ES" sz="900" i="1" dirty="0">
                <a:latin typeface="+mj-lt"/>
              </a:rPr>
              <a:t> N, </a:t>
            </a:r>
            <a:r>
              <a:rPr lang="es-ES" sz="900" i="1" dirty="0" err="1">
                <a:latin typeface="+mj-lt"/>
              </a:rPr>
              <a:t>Goh</a:t>
            </a:r>
            <a:r>
              <a:rPr lang="es-ES" sz="900" i="1" dirty="0">
                <a:latin typeface="+mj-lt"/>
              </a:rPr>
              <a:t> BKP. (2021). </a:t>
            </a:r>
            <a:r>
              <a:rPr lang="es-ES" sz="900" i="1" dirty="0" err="1">
                <a:latin typeface="+mj-lt"/>
              </a:rPr>
              <a:t>Learning</a:t>
            </a:r>
            <a:r>
              <a:rPr lang="es-ES" sz="900" i="1" dirty="0">
                <a:latin typeface="+mj-lt"/>
              </a:rPr>
              <a:t> curve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pancreas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resections</a:t>
            </a:r>
            <a:r>
              <a:rPr lang="es-ES" sz="900" i="1" dirty="0">
                <a:latin typeface="+mj-lt"/>
              </a:rPr>
              <a:t>: a </a:t>
            </a:r>
            <a:r>
              <a:rPr lang="es-ES" sz="900" i="1" dirty="0" err="1">
                <a:latin typeface="+mj-lt"/>
              </a:rPr>
              <a:t>systematic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. PMID: 33541746.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Hays</a:t>
            </a:r>
            <a:r>
              <a:rPr lang="es-ES" sz="900" i="1" dirty="0">
                <a:latin typeface="+mj-lt"/>
              </a:rPr>
              <a:t> SB, Rojas AE, </a:t>
            </a:r>
            <a:r>
              <a:rPr lang="es-ES" sz="900" i="1" dirty="0" err="1">
                <a:latin typeface="+mj-lt"/>
              </a:rPr>
              <a:t>Hogg</a:t>
            </a:r>
            <a:r>
              <a:rPr lang="es-ES" sz="900" i="1" dirty="0">
                <a:latin typeface="+mj-lt"/>
              </a:rPr>
              <a:t> ME. (2019).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pancreas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an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historical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review</a:t>
            </a:r>
            <a:r>
              <a:rPr lang="es-ES" sz="900" i="1" dirty="0">
                <a:latin typeface="+mj-lt"/>
              </a:rPr>
              <a:t>. PMID: 32903347.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Khachfe</a:t>
            </a:r>
            <a:r>
              <a:rPr lang="es-ES" sz="900" i="1" dirty="0">
                <a:latin typeface="+mj-lt"/>
              </a:rPr>
              <a:t> HH, Habib JR, Al </a:t>
            </a:r>
            <a:r>
              <a:rPr lang="es-ES" sz="900" i="1" dirty="0" err="1">
                <a:latin typeface="+mj-lt"/>
              </a:rPr>
              <a:t>Harthi</a:t>
            </a:r>
            <a:r>
              <a:rPr lang="es-ES" sz="900" i="1" dirty="0">
                <a:latin typeface="+mj-lt"/>
              </a:rPr>
              <a:t> S, </a:t>
            </a:r>
            <a:r>
              <a:rPr lang="es-ES" sz="900" i="1" dirty="0" err="1">
                <a:latin typeface="+mj-lt"/>
              </a:rPr>
              <a:t>Suhool</a:t>
            </a:r>
            <a:r>
              <a:rPr lang="es-ES" sz="900" i="1" dirty="0">
                <a:latin typeface="+mj-lt"/>
              </a:rPr>
              <a:t> A, </a:t>
            </a:r>
            <a:r>
              <a:rPr lang="es-ES" sz="900" i="1" dirty="0" err="1">
                <a:latin typeface="+mj-lt"/>
              </a:rPr>
              <a:t>Hallal</a:t>
            </a:r>
            <a:r>
              <a:rPr lang="es-ES" sz="900" i="1" dirty="0">
                <a:latin typeface="+mj-lt"/>
              </a:rPr>
              <a:t> AH, </a:t>
            </a:r>
            <a:r>
              <a:rPr lang="es-ES" sz="900" i="1" dirty="0" err="1">
                <a:latin typeface="+mj-lt"/>
              </a:rPr>
              <a:t>Jamali</a:t>
            </a:r>
            <a:r>
              <a:rPr lang="es-ES" sz="900" i="1" dirty="0">
                <a:latin typeface="+mj-lt"/>
              </a:rPr>
              <a:t> FR. (2022).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pancreas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an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overview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history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update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technique</a:t>
            </a:r>
            <a:r>
              <a:rPr lang="es-ES" sz="900" i="1" dirty="0">
                <a:latin typeface="+mj-lt"/>
              </a:rPr>
              <a:t>, </a:t>
            </a:r>
            <a:r>
              <a:rPr lang="es-ES" sz="900" i="1" dirty="0" err="1">
                <a:latin typeface="+mj-lt"/>
              </a:rPr>
              <a:t>outcomes</a:t>
            </a:r>
            <a:r>
              <a:rPr lang="es-ES" sz="900" i="1" dirty="0">
                <a:latin typeface="+mj-lt"/>
              </a:rPr>
              <a:t>, and </a:t>
            </a:r>
            <a:r>
              <a:rPr lang="es-ES" sz="900" i="1" dirty="0" err="1">
                <a:latin typeface="+mj-lt"/>
              </a:rPr>
              <a:t>financials</a:t>
            </a:r>
            <a:r>
              <a:rPr lang="es-ES" sz="900" i="1" dirty="0">
                <a:latin typeface="+mj-lt"/>
              </a:rPr>
              <a:t>. J Robot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. PMID: 34357526.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Hays</a:t>
            </a:r>
            <a:r>
              <a:rPr lang="es-ES" sz="900" i="1" dirty="0">
                <a:latin typeface="+mj-lt"/>
              </a:rPr>
              <a:t> SB et al. (2024). 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pancreas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for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pancreatic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cancer</a:t>
            </a:r>
            <a:r>
              <a:rPr lang="es-ES" sz="900" i="1" dirty="0">
                <a:latin typeface="+mj-lt"/>
              </a:rPr>
              <a:t>. PMID: 37988409.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Morrell</a:t>
            </a:r>
            <a:r>
              <a:rPr lang="es-ES" sz="900" i="1" dirty="0">
                <a:latin typeface="+mj-lt"/>
              </a:rPr>
              <a:t> AL, </a:t>
            </a:r>
            <a:r>
              <a:rPr lang="es-ES" sz="900" i="1" dirty="0" err="1">
                <a:latin typeface="+mj-lt"/>
              </a:rPr>
              <a:t>Morrell</a:t>
            </a:r>
            <a:r>
              <a:rPr lang="es-ES" sz="900" i="1" dirty="0">
                <a:latin typeface="+mj-lt"/>
              </a:rPr>
              <a:t>-Junior AC, </a:t>
            </a:r>
            <a:r>
              <a:rPr lang="es-ES" sz="900" i="1" dirty="0" err="1">
                <a:latin typeface="+mj-lt"/>
              </a:rPr>
              <a:t>Morrell</a:t>
            </a:r>
            <a:r>
              <a:rPr lang="es-ES" sz="900" i="1" dirty="0">
                <a:latin typeface="+mj-lt"/>
              </a:rPr>
              <a:t> AG, </a:t>
            </a:r>
            <a:r>
              <a:rPr lang="es-ES" sz="900" i="1" dirty="0" err="1">
                <a:latin typeface="+mj-lt"/>
              </a:rPr>
              <a:t>Mendes</a:t>
            </a:r>
            <a:r>
              <a:rPr lang="es-ES" sz="900" i="1" dirty="0">
                <a:latin typeface="+mj-lt"/>
              </a:rPr>
              <a:t> JMF, </a:t>
            </a:r>
            <a:r>
              <a:rPr lang="es-ES" sz="900" i="1" dirty="0" err="1">
                <a:latin typeface="+mj-lt"/>
              </a:rPr>
              <a:t>Tustumi</a:t>
            </a:r>
            <a:r>
              <a:rPr lang="es-ES" sz="900" i="1" dirty="0">
                <a:latin typeface="+mj-lt"/>
              </a:rPr>
              <a:t> F, DE-Oliveira-E-Silva LG, </a:t>
            </a:r>
            <a:r>
              <a:rPr lang="es-ES" sz="900" i="1" dirty="0" err="1">
                <a:latin typeface="+mj-lt"/>
              </a:rPr>
              <a:t>Morrell</a:t>
            </a:r>
            <a:r>
              <a:rPr lang="es-ES" sz="900" i="1" dirty="0">
                <a:latin typeface="+mj-lt"/>
              </a:rPr>
              <a:t> A. (2021). 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history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and </a:t>
            </a:r>
            <a:r>
              <a:rPr lang="es-ES" sz="900" i="1" dirty="0" err="1">
                <a:latin typeface="+mj-lt"/>
              </a:rPr>
              <a:t>its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evolution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when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illusion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becomes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reality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Rev</a:t>
            </a:r>
            <a:r>
              <a:rPr lang="es-ES" sz="900" i="1" dirty="0">
                <a:latin typeface="+mj-lt"/>
              </a:rPr>
              <a:t> Col </a:t>
            </a:r>
            <a:r>
              <a:rPr lang="es-ES" sz="900" i="1" dirty="0" err="1">
                <a:latin typeface="+mj-lt"/>
              </a:rPr>
              <a:t>Bras</a:t>
            </a:r>
            <a:r>
              <a:rPr lang="es-ES" sz="900" i="1" dirty="0">
                <a:latin typeface="+mj-lt"/>
              </a:rPr>
              <a:t> Cir. PMID: 33470371. PMCID: PMC10683436.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Pugin</a:t>
            </a:r>
            <a:r>
              <a:rPr lang="es-ES" sz="900" i="1" dirty="0">
                <a:latin typeface="+mj-lt"/>
              </a:rPr>
              <a:t> F, </a:t>
            </a:r>
            <a:r>
              <a:rPr lang="es-ES" sz="900" i="1" dirty="0" err="1">
                <a:latin typeface="+mj-lt"/>
              </a:rPr>
              <a:t>Bucher</a:t>
            </a:r>
            <a:r>
              <a:rPr lang="es-ES" sz="900" i="1" dirty="0">
                <a:latin typeface="+mj-lt"/>
              </a:rPr>
              <a:t> P, Morel P. (2011). </a:t>
            </a:r>
            <a:r>
              <a:rPr lang="es-ES" sz="900" i="1" dirty="0" err="1">
                <a:latin typeface="+mj-lt"/>
              </a:rPr>
              <a:t>History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: </a:t>
            </a:r>
            <a:r>
              <a:rPr lang="es-ES" sz="900" i="1" dirty="0" err="1">
                <a:latin typeface="+mj-lt"/>
              </a:rPr>
              <a:t>From</a:t>
            </a:r>
            <a:r>
              <a:rPr lang="es-ES" sz="900" i="1" dirty="0">
                <a:latin typeface="+mj-lt"/>
              </a:rPr>
              <a:t> AESOP® and ZEUS® </a:t>
            </a:r>
            <a:r>
              <a:rPr lang="es-ES" sz="900" i="1" dirty="0" err="1">
                <a:latin typeface="+mj-lt"/>
              </a:rPr>
              <a:t>to</a:t>
            </a:r>
            <a:r>
              <a:rPr lang="es-ES" sz="900" i="1" dirty="0">
                <a:latin typeface="+mj-lt"/>
              </a:rPr>
              <a:t> da Vinci®. </a:t>
            </a:r>
            <a:r>
              <a:rPr lang="es-ES" sz="900" i="1" dirty="0" err="1">
                <a:latin typeface="+mj-lt"/>
              </a:rPr>
              <a:t>Journal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Visceral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 (2011) 148, e3—e8.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>
                <a:latin typeface="+mj-lt"/>
              </a:rPr>
              <a:t>Lane T. (2018). A short </a:t>
            </a:r>
            <a:r>
              <a:rPr lang="es-ES" sz="900" i="1" dirty="0" err="1">
                <a:latin typeface="+mj-lt"/>
              </a:rPr>
              <a:t>history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of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robotic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surgery</a:t>
            </a:r>
            <a:r>
              <a:rPr lang="es-ES" sz="900" i="1" dirty="0">
                <a:latin typeface="+mj-lt"/>
              </a:rPr>
              <a:t>. Ann R Coll </a:t>
            </a:r>
            <a:r>
              <a:rPr lang="es-ES" sz="900" i="1" dirty="0" err="1">
                <a:latin typeface="+mj-lt"/>
              </a:rPr>
              <a:t>Surg</a:t>
            </a:r>
            <a:r>
              <a:rPr lang="es-ES" sz="900" i="1" dirty="0">
                <a:latin typeface="+mj-lt"/>
              </a:rPr>
              <a:t> Engl. PMCID: PMC5956578. PMID: 29717892.</a:t>
            </a:r>
          </a:p>
          <a:p>
            <a:pPr marL="285750" indent="-288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900" i="1" dirty="0" err="1">
                <a:latin typeface="+mj-lt"/>
              </a:rPr>
              <a:t>Marescaux</a:t>
            </a:r>
            <a:r>
              <a:rPr lang="es-ES" sz="900" i="1" dirty="0">
                <a:latin typeface="+mj-lt"/>
              </a:rPr>
              <a:t> J, Leroy J, et al. (2001). </a:t>
            </a:r>
            <a:r>
              <a:rPr lang="es-ES" sz="900" i="1" dirty="0" err="1">
                <a:latin typeface="+mj-lt"/>
              </a:rPr>
              <a:t>Operation</a:t>
            </a:r>
            <a:r>
              <a:rPr lang="es-ES" sz="900" i="1" dirty="0">
                <a:latin typeface="+mj-lt"/>
              </a:rPr>
              <a:t> Lindbergh: </a:t>
            </a:r>
            <a:r>
              <a:rPr lang="es-ES" sz="900" i="1" dirty="0" err="1">
                <a:latin typeface="+mj-lt"/>
              </a:rPr>
              <a:t>the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first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transatlantic</a:t>
            </a:r>
            <a:r>
              <a:rPr lang="es-ES" sz="900" i="1" dirty="0">
                <a:latin typeface="+mj-lt"/>
              </a:rPr>
              <a:t> robot-</a:t>
            </a:r>
            <a:r>
              <a:rPr lang="es-ES" sz="900" i="1" dirty="0" err="1">
                <a:latin typeface="+mj-lt"/>
              </a:rPr>
              <a:t>assisted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laparoscopic</a:t>
            </a:r>
            <a:r>
              <a:rPr lang="es-ES" sz="900" i="1" dirty="0">
                <a:latin typeface="+mj-lt"/>
              </a:rPr>
              <a:t> </a:t>
            </a:r>
            <a:r>
              <a:rPr lang="es-ES" sz="900" i="1" dirty="0" err="1">
                <a:latin typeface="+mj-lt"/>
              </a:rPr>
              <a:t>cholecystectomy</a:t>
            </a:r>
            <a:r>
              <a:rPr lang="es-ES" sz="900" i="1" dirty="0">
                <a:latin typeface="+mj-lt"/>
              </a:rPr>
              <a:t>. </a:t>
            </a:r>
            <a:r>
              <a:rPr lang="es-ES" sz="900" i="1" dirty="0" err="1">
                <a:latin typeface="+mj-lt"/>
              </a:rPr>
              <a:t>Nature</a:t>
            </a:r>
            <a:r>
              <a:rPr lang="es-ES" sz="900" i="1" dirty="0">
                <a:latin typeface="+mj-lt"/>
              </a:rPr>
              <a:t>. [La intervención fue una colecistectomía robótica </a:t>
            </a:r>
            <a:r>
              <a:rPr lang="es-ES" sz="900" i="1" dirty="0" err="1">
                <a:latin typeface="+mj-lt"/>
              </a:rPr>
              <a:t>teleasistida</a:t>
            </a:r>
            <a:r>
              <a:rPr lang="es-ES" sz="900" i="1" dirty="0">
                <a:latin typeface="+mj-lt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26526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DDAB55B-C0C4-D4D0-B369-380AD912EE1B}"/>
              </a:ext>
            </a:extLst>
          </p:cNvPr>
          <p:cNvSpPr txBox="1">
            <a:spLocks/>
          </p:cNvSpPr>
          <p:nvPr/>
        </p:nvSpPr>
        <p:spPr>
          <a:xfrm>
            <a:off x="512618" y="4094710"/>
            <a:ext cx="11187546" cy="23268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/>
              <a:t>Muchas gracias por vuestra atención </a:t>
            </a:r>
          </a:p>
          <a:p>
            <a:pPr algn="ctr"/>
            <a:r>
              <a:rPr lang="es-ES" sz="4800" b="1" dirty="0"/>
              <a:t>y ¡hasta la próxima!</a:t>
            </a:r>
            <a:endParaRPr lang="es-ES" sz="4800" b="1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C79E24-897B-5943-B7E2-16275182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9" t="6046" r="1619"/>
          <a:stretch>
            <a:fillRect/>
          </a:stretch>
        </p:blipFill>
        <p:spPr>
          <a:xfrm>
            <a:off x="512618" y="893618"/>
            <a:ext cx="11187546" cy="30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2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B5DEF1-C378-AAEB-B008-E7BB06ED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9" b="6514"/>
          <a:stretch>
            <a:fillRect/>
          </a:stretch>
        </p:blipFill>
        <p:spPr>
          <a:xfrm>
            <a:off x="283937" y="0"/>
            <a:ext cx="1162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C7E5B39-101D-45A6-CDB9-FCA9859A104C}"/>
              </a:ext>
            </a:extLst>
          </p:cNvPr>
          <p:cNvSpPr/>
          <p:nvPr/>
        </p:nvSpPr>
        <p:spPr>
          <a:xfrm>
            <a:off x="509155" y="5974773"/>
            <a:ext cx="11682845" cy="2939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72504E-F17A-8505-2A88-4B9A8FC8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5" y="800100"/>
            <a:ext cx="11081746" cy="637736"/>
          </a:xfrm>
        </p:spPr>
        <p:txBody>
          <a:bodyPr>
            <a:normAutofit fontScale="90000"/>
          </a:bodyPr>
          <a:lstStyle/>
          <a:p>
            <a:r>
              <a:rPr lang="es-ES" b="1" u="sng" dirty="0"/>
              <a:t>HISTORIA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A3BE4A1-71D3-1310-C56D-565A5DA9B51E}"/>
              </a:ext>
            </a:extLst>
          </p:cNvPr>
          <p:cNvGrpSpPr/>
          <p:nvPr/>
        </p:nvGrpSpPr>
        <p:grpSpPr>
          <a:xfrm>
            <a:off x="219921" y="1498107"/>
            <a:ext cx="11723919" cy="2593540"/>
            <a:chOff x="219921" y="1955311"/>
            <a:chExt cx="11723919" cy="2593540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9ED25636-995B-7565-9863-68C94423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7836" r="2313" b="34346"/>
            <a:stretch>
              <a:fillRect/>
            </a:stretch>
          </p:blipFill>
          <p:spPr>
            <a:xfrm>
              <a:off x="219921" y="1955311"/>
              <a:ext cx="11723919" cy="2593540"/>
            </a:xfrm>
            <a:prstGeom prst="rect">
              <a:avLst/>
            </a:prstGeom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C8FEB64-BDF4-B541-9690-0E4B8DD18277}"/>
                </a:ext>
              </a:extLst>
            </p:cNvPr>
            <p:cNvSpPr/>
            <p:nvPr/>
          </p:nvSpPr>
          <p:spPr>
            <a:xfrm>
              <a:off x="310154" y="2092418"/>
              <a:ext cx="679852" cy="3895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1921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FA10547-63E7-6365-CA7F-248F5D5B7E3E}"/>
                </a:ext>
              </a:extLst>
            </p:cNvPr>
            <p:cNvSpPr/>
            <p:nvPr/>
          </p:nvSpPr>
          <p:spPr>
            <a:xfrm>
              <a:off x="6349209" y="2101388"/>
              <a:ext cx="679852" cy="389513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1999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33FE945A-9A26-951B-A4FC-F549BB32909B}"/>
                </a:ext>
              </a:extLst>
            </p:cNvPr>
            <p:cNvSpPr/>
            <p:nvPr/>
          </p:nvSpPr>
          <p:spPr>
            <a:xfrm>
              <a:off x="1689222" y="2124538"/>
              <a:ext cx="679852" cy="389513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1985</a:t>
              </a:r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F4AE636-8D94-A994-2A77-BDFB05FEE610}"/>
                </a:ext>
              </a:extLst>
            </p:cNvPr>
            <p:cNvSpPr/>
            <p:nvPr/>
          </p:nvSpPr>
          <p:spPr>
            <a:xfrm>
              <a:off x="3056432" y="2101388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1988</a:t>
              </a: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C563DE4B-C46E-BE3A-F30E-59F47B0BBFF1}"/>
                </a:ext>
              </a:extLst>
            </p:cNvPr>
            <p:cNvSpPr/>
            <p:nvPr/>
          </p:nvSpPr>
          <p:spPr>
            <a:xfrm>
              <a:off x="3740725" y="2101388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1992</a:t>
              </a: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2DBBD35-B942-6883-4277-E7D5DF54FD44}"/>
                </a:ext>
              </a:extLst>
            </p:cNvPr>
            <p:cNvSpPr/>
            <p:nvPr/>
          </p:nvSpPr>
          <p:spPr>
            <a:xfrm>
              <a:off x="4413449" y="2661442"/>
              <a:ext cx="679852" cy="3895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1993</a:t>
              </a: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400A56F7-12DA-0D96-EFF6-1D37361C9772}"/>
                </a:ext>
              </a:extLst>
            </p:cNvPr>
            <p:cNvSpPr/>
            <p:nvPr/>
          </p:nvSpPr>
          <p:spPr>
            <a:xfrm>
              <a:off x="5688061" y="2684411"/>
              <a:ext cx="679852" cy="3895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1997</a:t>
              </a: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A5F7859A-1B3E-4874-4A1F-191F52E251B2}"/>
                </a:ext>
              </a:extLst>
            </p:cNvPr>
            <p:cNvSpPr/>
            <p:nvPr/>
          </p:nvSpPr>
          <p:spPr>
            <a:xfrm>
              <a:off x="7690465" y="2494928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2000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B125D758-101F-91E2-7AEC-BDC20E303F90}"/>
                </a:ext>
              </a:extLst>
            </p:cNvPr>
            <p:cNvSpPr/>
            <p:nvPr/>
          </p:nvSpPr>
          <p:spPr>
            <a:xfrm>
              <a:off x="8324017" y="2494927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2003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21816B67-3BEA-D2AC-07CD-89D53A8ED13B}"/>
                </a:ext>
              </a:extLst>
            </p:cNvPr>
            <p:cNvSpPr/>
            <p:nvPr/>
          </p:nvSpPr>
          <p:spPr>
            <a:xfrm>
              <a:off x="9031721" y="2089812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2006</a:t>
              </a: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B7195A0B-5796-FC7B-DFB9-11C2D92E6EA7}"/>
                </a:ext>
              </a:extLst>
            </p:cNvPr>
            <p:cNvSpPr/>
            <p:nvPr/>
          </p:nvSpPr>
          <p:spPr>
            <a:xfrm>
              <a:off x="9692869" y="2089811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2009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583D9BA-3498-2FFC-A897-E2178F3F4C8E}"/>
                </a:ext>
              </a:extLst>
            </p:cNvPr>
            <p:cNvSpPr/>
            <p:nvPr/>
          </p:nvSpPr>
          <p:spPr>
            <a:xfrm>
              <a:off x="11028697" y="2078236"/>
              <a:ext cx="679852" cy="38951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2010</a:t>
              </a:r>
            </a:p>
          </p:txBody>
        </p:sp>
      </p:grpSp>
      <p:sp>
        <p:nvSpPr>
          <p:cNvPr id="39" name="Elipse 38">
            <a:extLst>
              <a:ext uri="{FF2B5EF4-FFF2-40B4-BE49-F238E27FC236}">
                <a16:creationId xmlns:a16="http://schemas.microsoft.com/office/drawing/2014/main" id="{8E5CC578-AFC4-735E-C6D5-3E320960D90D}"/>
              </a:ext>
            </a:extLst>
          </p:cNvPr>
          <p:cNvSpPr/>
          <p:nvPr/>
        </p:nvSpPr>
        <p:spPr>
          <a:xfrm>
            <a:off x="171998" y="3724109"/>
            <a:ext cx="956164" cy="3895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ES" dirty="0" err="1">
                <a:latin typeface="+mj-lt"/>
              </a:rPr>
              <a:t>Robota</a:t>
            </a:r>
            <a:endParaRPr lang="es-ES" dirty="0">
              <a:latin typeface="+mj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16797D7-890D-9238-8C5E-D11DF40A9E4C}"/>
              </a:ext>
            </a:extLst>
          </p:cNvPr>
          <p:cNvSpPr txBox="1"/>
          <p:nvPr/>
        </p:nvSpPr>
        <p:spPr>
          <a:xfrm>
            <a:off x="6293846" y="3949468"/>
            <a:ext cx="790578" cy="27699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ZEUS</a:t>
            </a:r>
          </a:p>
        </p:txBody>
      </p:sp>
      <p:pic>
        <p:nvPicPr>
          <p:cNvPr id="42" name="Picture 8" descr="José Luis Rodríguez (cantante) - Wikipedia, la enciclopedia libre">
            <a:extLst>
              <a:ext uri="{FF2B5EF4-FFF2-40B4-BE49-F238E27FC236}">
                <a16:creationId xmlns:a16="http://schemas.microsoft.com/office/drawing/2014/main" id="{A2240B78-32CA-B76C-34E9-0BFD64306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1249" b="30208"/>
          <a:stretch>
            <a:fillRect/>
          </a:stretch>
        </p:blipFill>
        <p:spPr bwMode="auto">
          <a:xfrm>
            <a:off x="1091543" y="4440197"/>
            <a:ext cx="1712927" cy="16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Computed torque control of a Puma 560 robot | Collimator">
            <a:extLst>
              <a:ext uri="{FF2B5EF4-FFF2-40B4-BE49-F238E27FC236}">
                <a16:creationId xmlns:a16="http://schemas.microsoft.com/office/drawing/2014/main" id="{3692DACA-BDDA-FC41-A5A6-4F711A503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4" y="4435171"/>
            <a:ext cx="2246764" cy="16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A503435-0026-9B06-E889-C1B6E9D8615B}"/>
              </a:ext>
            </a:extLst>
          </p:cNvPr>
          <p:cNvSpPr txBox="1"/>
          <p:nvPr/>
        </p:nvSpPr>
        <p:spPr>
          <a:xfrm>
            <a:off x="3052679" y="3559624"/>
            <a:ext cx="1367210" cy="55399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PROBOT</a:t>
            </a:r>
          </a:p>
          <a:p>
            <a:r>
              <a:rPr lang="es-ES" dirty="0"/>
              <a:t>ROBODOC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6FE5BCA-9DED-C6D5-6FA5-E18D7C6CEAF5}"/>
              </a:ext>
            </a:extLst>
          </p:cNvPr>
          <p:cNvSpPr txBox="1"/>
          <p:nvPr/>
        </p:nvSpPr>
        <p:spPr>
          <a:xfrm>
            <a:off x="3839471" y="4232835"/>
            <a:ext cx="1869372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 err="1"/>
              <a:t>Computer</a:t>
            </a:r>
            <a:r>
              <a:rPr lang="es-ES" dirty="0"/>
              <a:t> </a:t>
            </a:r>
            <a:r>
              <a:rPr lang="es-ES" dirty="0" err="1"/>
              <a:t>Motion</a:t>
            </a:r>
            <a:endParaRPr lang="es-ES" dirty="0"/>
          </a:p>
          <a:p>
            <a:r>
              <a:rPr lang="es-ES" dirty="0"/>
              <a:t>AESOP (voz)</a:t>
            </a:r>
          </a:p>
        </p:txBody>
      </p:sp>
      <p:pic>
        <p:nvPicPr>
          <p:cNvPr id="46" name="Picture 6" descr="History of robotic surgery : From AESOP® and ZEUS® to da Vinci® -  ScienceDirect">
            <a:extLst>
              <a:ext uri="{FF2B5EF4-FFF2-40B4-BE49-F238E27FC236}">
                <a16:creationId xmlns:a16="http://schemas.microsoft.com/office/drawing/2014/main" id="{73AF6D71-C431-2F6F-E730-D9D4B98F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28" y="4786833"/>
            <a:ext cx="1447058" cy="19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lipse 46">
            <a:extLst>
              <a:ext uri="{FF2B5EF4-FFF2-40B4-BE49-F238E27FC236}">
                <a16:creationId xmlns:a16="http://schemas.microsoft.com/office/drawing/2014/main" id="{A9395FAF-6C1F-3EAB-ED0F-3AE5521E6940}"/>
              </a:ext>
            </a:extLst>
          </p:cNvPr>
          <p:cNvSpPr/>
          <p:nvPr/>
        </p:nvSpPr>
        <p:spPr>
          <a:xfrm>
            <a:off x="5069979" y="2021486"/>
            <a:ext cx="679852" cy="389513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ES" dirty="0">
                <a:latin typeface="+mj-lt"/>
              </a:rPr>
              <a:t>1995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F182141D-225F-B623-1F32-15E3719BB051}"/>
              </a:ext>
            </a:extLst>
          </p:cNvPr>
          <p:cNvCxnSpPr>
            <a:cxnSpLocks/>
            <a:stCxn id="31" idx="4"/>
            <a:endCxn id="45" idx="0"/>
          </p:cNvCxnSpPr>
          <p:nvPr/>
        </p:nvCxnSpPr>
        <p:spPr>
          <a:xfrm>
            <a:off x="4753375" y="2593751"/>
            <a:ext cx="20782" cy="1639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2" descr="Intuitive Announces Plans to Sell Direct in Italy, Spain, Portugal">
            <a:extLst>
              <a:ext uri="{FF2B5EF4-FFF2-40B4-BE49-F238E27FC236}">
                <a16:creationId xmlns:a16="http://schemas.microsoft.com/office/drawing/2014/main" id="{D6EF905E-6A80-43D4-A149-C22FF42C9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20736"/>
          <a:stretch/>
        </p:blipFill>
        <p:spPr bwMode="auto">
          <a:xfrm>
            <a:off x="4692232" y="1616224"/>
            <a:ext cx="1456128" cy="40474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Colelitiasis (piedras en la vesícula biliar). Tratamiento | Blogs  Quirónsalud">
            <a:extLst>
              <a:ext uri="{FF2B5EF4-FFF2-40B4-BE49-F238E27FC236}">
                <a16:creationId xmlns:a16="http://schemas.microsoft.com/office/drawing/2014/main" id="{39145517-0BF8-ABBC-4BE9-D00646BD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8" t="13140" r="7314" b="10531"/>
          <a:stretch>
            <a:fillRect/>
          </a:stretch>
        </p:blipFill>
        <p:spPr bwMode="auto">
          <a:xfrm>
            <a:off x="5594277" y="3148866"/>
            <a:ext cx="791722" cy="87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F5F5DD07-D62F-4AD0-F0BE-5B83D510CF1F}"/>
              </a:ext>
            </a:extLst>
          </p:cNvPr>
          <p:cNvSpPr txBox="1"/>
          <p:nvPr/>
        </p:nvSpPr>
        <p:spPr>
          <a:xfrm>
            <a:off x="5875437" y="4370581"/>
            <a:ext cx="1627395" cy="138499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Operación Lindbergh</a:t>
            </a:r>
          </a:p>
          <a:p>
            <a:r>
              <a:rPr lang="es-ES" dirty="0"/>
              <a:t>(1ª </a:t>
            </a:r>
            <a:r>
              <a:rPr lang="es-ES" dirty="0" err="1"/>
              <a:t>Colecistect</a:t>
            </a:r>
            <a:r>
              <a:rPr lang="es-ES" dirty="0"/>
              <a:t> transatlántica</a:t>
            </a:r>
          </a:p>
          <a:p>
            <a:r>
              <a:rPr lang="es-ES" dirty="0"/>
              <a:t>Da Vinci)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31F9746-7DB7-B0C6-6D44-E64043B77021}"/>
              </a:ext>
            </a:extLst>
          </p:cNvPr>
          <p:cNvSpPr txBox="1"/>
          <p:nvPr/>
        </p:nvSpPr>
        <p:spPr>
          <a:xfrm>
            <a:off x="1515100" y="3533969"/>
            <a:ext cx="1028096" cy="830997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 err="1"/>
              <a:t>Bx</a:t>
            </a:r>
            <a:r>
              <a:rPr lang="es-ES" dirty="0"/>
              <a:t> Cerebral</a:t>
            </a:r>
          </a:p>
          <a:p>
            <a:r>
              <a:rPr lang="es-ES" dirty="0"/>
              <a:t>PUMA 560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BCA93A2-DA09-402F-1272-D359093DCFEE}"/>
              </a:ext>
            </a:extLst>
          </p:cNvPr>
          <p:cNvSpPr txBox="1"/>
          <p:nvPr/>
        </p:nvSpPr>
        <p:spPr>
          <a:xfrm>
            <a:off x="7636659" y="3524362"/>
            <a:ext cx="1367210" cy="1107996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Fusión de CM e Intuitive</a:t>
            </a:r>
          </a:p>
          <a:p>
            <a:endParaRPr lang="es-ES" dirty="0"/>
          </a:p>
          <a:p>
            <a:r>
              <a:rPr lang="es-ES" dirty="0"/>
              <a:t>DV 4º brazo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92932FD-53AA-B9F3-2CFC-6BBCB8937425}"/>
              </a:ext>
            </a:extLst>
          </p:cNvPr>
          <p:cNvSpPr txBox="1"/>
          <p:nvPr/>
        </p:nvSpPr>
        <p:spPr>
          <a:xfrm>
            <a:off x="9027968" y="3530594"/>
            <a:ext cx="1367210" cy="1107996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Ergonomía</a:t>
            </a:r>
          </a:p>
          <a:p>
            <a:r>
              <a:rPr lang="es-ES" dirty="0"/>
              <a:t>HD</a:t>
            </a:r>
          </a:p>
          <a:p>
            <a:r>
              <a:rPr lang="es-ES" dirty="0"/>
              <a:t>Segunda consola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62305009-3E3A-090B-FCA7-F0C11CB354F0}"/>
              </a:ext>
            </a:extLst>
          </p:cNvPr>
          <p:cNvSpPr txBox="1"/>
          <p:nvPr/>
        </p:nvSpPr>
        <p:spPr>
          <a:xfrm>
            <a:off x="10708295" y="3882058"/>
            <a:ext cx="1367210" cy="55399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defPPr>
              <a:defRPr lang="es-ES"/>
            </a:defPPr>
            <a:lvl1pPr algn="ctr">
              <a:defRPr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Consolidación de DV</a:t>
            </a:r>
          </a:p>
        </p:txBody>
      </p:sp>
      <p:pic>
        <p:nvPicPr>
          <p:cNvPr id="2062" name="Picture 14" descr="Robot Da Vinci, la referencia en cirugía robótica - Womens">
            <a:extLst>
              <a:ext uri="{FF2B5EF4-FFF2-40B4-BE49-F238E27FC236}">
                <a16:creationId xmlns:a16="http://schemas.microsoft.com/office/drawing/2014/main" id="{57427FDA-EBAE-2B0A-9362-4E3D61437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0000" l="10000" r="90000">
                        <a14:foregroundMark x1="30000" y1="17167" x2="52778" y2="13167"/>
                        <a14:foregroundMark x1="38778" y1="6833" x2="41111" y2="2000"/>
                        <a14:foregroundMark x1="52667" y1="3333" x2="51444" y2="1500"/>
                        <a14:foregroundMark x1="30667" y1="74000" x2="29333" y2="77833"/>
                        <a14:foregroundMark x1="33000" y1="75500" x2="39889" y2="78833"/>
                        <a14:foregroundMark x1="39889" y1="78833" x2="42778" y2="75833"/>
                        <a14:foregroundMark x1="29111" y1="65667" x2="28000" y2="54333"/>
                        <a14:foregroundMark x1="58444" y1="55667" x2="57778" y2="42500"/>
                        <a14:foregroundMark x1="55667" y1="43833" x2="55667" y2="43833"/>
                        <a14:foregroundMark x1="55333" y1="43333" x2="55333" y2="42000"/>
                        <a14:foregroundMark x1="27000" y1="41167" x2="28778" y2="59333"/>
                        <a14:foregroundMark x1="64556" y1="74167" x2="65222" y2="75833"/>
                        <a14:backgroundMark x1="21889" y1="53833" x2="22444" y2="44167"/>
                        <a14:backgroundMark x1="86556" y1="69667" x2="87556" y2="3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9" r="10940" b="12941"/>
          <a:stretch>
            <a:fillRect/>
          </a:stretch>
        </p:blipFill>
        <p:spPr bwMode="auto">
          <a:xfrm>
            <a:off x="9711573" y="4698861"/>
            <a:ext cx="2480427" cy="221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FC447C9-BFD3-4E91-F2EE-D197D6BB006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8636" r="3001" b="3544"/>
          <a:stretch>
            <a:fillRect/>
          </a:stretch>
        </p:blipFill>
        <p:spPr>
          <a:xfrm>
            <a:off x="7636659" y="4698861"/>
            <a:ext cx="2045820" cy="21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5" grpId="0" animBg="1"/>
      <p:bldP spid="55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D7227-2ECA-FFD2-AE7F-6B1AAD5B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688" y="5561705"/>
            <a:ext cx="6668621" cy="74685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b="1" u="sng" dirty="0" err="1"/>
              <a:t>Ventajas</a:t>
            </a:r>
            <a:r>
              <a:rPr lang="en-US" sz="3400" b="1" u="sng" dirty="0"/>
              <a:t> e </a:t>
            </a:r>
            <a:r>
              <a:rPr lang="en-US" sz="3400" b="1" u="sng" dirty="0" err="1"/>
              <a:t>inconvenientes</a:t>
            </a:r>
            <a:r>
              <a:rPr lang="en-US" sz="3400" b="1" u="sng" dirty="0"/>
              <a:t> (CCR)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2E52F4-C179-9AEA-621C-FCA1F113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90855"/>
              </p:ext>
            </p:extLst>
          </p:nvPr>
        </p:nvGraphicFramePr>
        <p:xfrm>
          <a:off x="496643" y="1039561"/>
          <a:ext cx="11198710" cy="42136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85992">
                  <a:extLst>
                    <a:ext uri="{9D8B030D-6E8A-4147-A177-3AD203B41FA5}">
                      <a16:colId xmlns:a16="http://schemas.microsoft.com/office/drawing/2014/main" val="3868701351"/>
                    </a:ext>
                  </a:extLst>
                </a:gridCol>
                <a:gridCol w="1835430">
                  <a:extLst>
                    <a:ext uri="{9D8B030D-6E8A-4147-A177-3AD203B41FA5}">
                      <a16:colId xmlns:a16="http://schemas.microsoft.com/office/drawing/2014/main" val="2971571240"/>
                    </a:ext>
                  </a:extLst>
                </a:gridCol>
                <a:gridCol w="1706802">
                  <a:extLst>
                    <a:ext uri="{9D8B030D-6E8A-4147-A177-3AD203B41FA5}">
                      <a16:colId xmlns:a16="http://schemas.microsoft.com/office/drawing/2014/main" val="2918272100"/>
                    </a:ext>
                  </a:extLst>
                </a:gridCol>
                <a:gridCol w="3070250">
                  <a:extLst>
                    <a:ext uri="{9D8B030D-6E8A-4147-A177-3AD203B41FA5}">
                      <a16:colId xmlns:a16="http://schemas.microsoft.com/office/drawing/2014/main" val="252197038"/>
                    </a:ext>
                  </a:extLst>
                </a:gridCol>
                <a:gridCol w="1417770">
                  <a:extLst>
                    <a:ext uri="{9D8B030D-6E8A-4147-A177-3AD203B41FA5}">
                      <a16:colId xmlns:a16="http://schemas.microsoft.com/office/drawing/2014/main" val="1390111707"/>
                    </a:ext>
                  </a:extLst>
                </a:gridCol>
                <a:gridCol w="1782466">
                  <a:extLst>
                    <a:ext uri="{9D8B030D-6E8A-4147-A177-3AD203B41FA5}">
                      <a16:colId xmlns:a16="http://schemas.microsoft.com/office/drawing/2014/main" val="511450481"/>
                    </a:ext>
                  </a:extLst>
                </a:gridCol>
              </a:tblGrid>
              <a:tr h="24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PMID / Referencia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Población / Diseño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Comparación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Hallazgos principales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Ventajas robótica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Limitaciones robótica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extLst>
                  <a:ext uri="{0D108BD9-81ED-4DB2-BD59-A6C34878D82A}">
                    <a16:rowId xmlns:a16="http://schemas.microsoft.com/office/drawing/2014/main" val="1119162529"/>
                  </a:ext>
                </a:extLst>
              </a:tr>
              <a:tr h="596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39284694 – </a:t>
                      </a:r>
                      <a:r>
                        <a:rPr lang="es-ES" sz="1400" kern="100" dirty="0" err="1">
                          <a:effectLst/>
                          <a:latin typeface="+mj-lt"/>
                        </a:rPr>
                        <a:t>Lai</a:t>
                      </a:r>
                      <a:r>
                        <a:rPr lang="es-ES" sz="1400" kern="100" dirty="0">
                          <a:effectLst/>
                          <a:latin typeface="+mj-lt"/>
                        </a:rPr>
                        <a:t> 2024 (BMJ Open)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 err="1">
                          <a:effectLst/>
                          <a:latin typeface="+mj-lt"/>
                        </a:rPr>
                        <a:t>Overview</a:t>
                      </a:r>
                      <a:r>
                        <a:rPr lang="es-ES" sz="1400" kern="100" dirty="0">
                          <a:effectLst/>
                          <a:latin typeface="+mj-lt"/>
                        </a:rPr>
                        <a:t> de 165 revisiones sistemáticas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Robótica vs laparoscópica y abierta (6 procedimientos intracavitarios)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Mejores desenlaces frente a abierta; equivalencia vs laparoscopia salvo en conversiones; peor en tiempo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Extiende cirugía mín. invasiva; supera abierta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Tiempo ↑; coste ↑; evidencia heterogénea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3482774010"/>
                  </a:ext>
                </a:extLst>
              </a:tr>
              <a:tr h="293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39225912 – Khan 2024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(15 ECA, cáncer recto)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Robótica vs laparoscópica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↓ conversión y </a:t>
                      </a:r>
                      <a:r>
                        <a:rPr lang="es-ES" sz="1400" kern="100" dirty="0" err="1">
                          <a:effectLst/>
                          <a:latin typeface="+mj-lt"/>
                        </a:rPr>
                        <a:t>reoperaciones</a:t>
                      </a:r>
                      <a:r>
                        <a:rPr lang="es-ES" sz="1400" kern="100" dirty="0">
                          <a:effectLst/>
                          <a:latin typeface="+mj-lt"/>
                        </a:rPr>
                        <a:t>; mejor CRM/TME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Ventajas técnicas oncológicas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Coste ↑, tiempo ↑; sin mejora supervivencia global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1330393035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38875948 – Mirza 2024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Cohorte multicéntrica (664 pac., recto)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Robótica/</a:t>
                      </a:r>
                      <a:r>
                        <a:rPr lang="es-ES" sz="1400" kern="100" dirty="0" err="1">
                          <a:effectLst/>
                          <a:latin typeface="+mj-lt"/>
                        </a:rPr>
                        <a:t>lap</a:t>
                      </a:r>
                      <a:r>
                        <a:rPr lang="es-ES" sz="1400" kern="100" dirty="0">
                          <a:effectLst/>
                          <a:latin typeface="+mj-lt"/>
                        </a:rPr>
                        <a:t> vs abierta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Similar TME; menos sangrado y estancia que abierta; más márgenes + en robótica (casos complejos)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Menos sangrado y estancia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Sesgo: casos más difíciles asignados a robótica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2435529624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40455621 – REAL Trial, Feng 2025 (JAMA)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ECA multicéntrico (1.171 pac, recto medio/bajo)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laparoscópica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↓ recurrencia y ↑DFS a 3 años; mejor función urinaria/sexual/defecatoria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Posible beneficio oncológico y funcional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Coste ↑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60499631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38946054 – Salerno 2024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(84 estudios, ≥65 años colorrectal)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Mín. invasiva (lap/robo) vs abierta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↓ complicaciones, ↓ mortalidad y ↓ estancia en mín. invasivas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Seguridad en ancianos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No diferencia robo vs </a:t>
                      </a:r>
                      <a:r>
                        <a:rPr lang="es-ES" sz="1400" kern="100" dirty="0" err="1">
                          <a:effectLst/>
                          <a:latin typeface="+mj-lt"/>
                        </a:rPr>
                        <a:t>lap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1986851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37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0D7227-2ECA-FFD2-AE7F-6B1AAD5B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009" y="5862633"/>
            <a:ext cx="8075120" cy="8489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b="1" u="sng" dirty="0" err="1"/>
              <a:t>Ventajas</a:t>
            </a:r>
            <a:r>
              <a:rPr lang="en-US" sz="3400" b="1" u="sng" dirty="0"/>
              <a:t> e </a:t>
            </a:r>
            <a:r>
              <a:rPr lang="en-US" sz="3400" b="1" u="sng" dirty="0" err="1"/>
              <a:t>inconvenientes</a:t>
            </a:r>
            <a:r>
              <a:rPr lang="en-US" sz="3400" b="1" u="sng" dirty="0"/>
              <a:t> (</a:t>
            </a:r>
            <a:r>
              <a:rPr lang="en-US" sz="3400" b="1" u="sng" dirty="0" err="1"/>
              <a:t>eg</a:t>
            </a:r>
            <a:r>
              <a:rPr lang="en-US" sz="3400" b="1" u="sng" dirty="0"/>
              <a:t> </a:t>
            </a:r>
            <a:r>
              <a:rPr lang="en-US" sz="3400" b="1" u="sng" dirty="0" err="1"/>
              <a:t>benigna</a:t>
            </a:r>
            <a:r>
              <a:rPr lang="en-US" sz="3400" b="1" u="sng" dirty="0"/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2E52F4-C179-9AEA-621C-FCA1F113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57449"/>
              </p:ext>
            </p:extLst>
          </p:nvPr>
        </p:nvGraphicFramePr>
        <p:xfrm>
          <a:off x="114075" y="146410"/>
          <a:ext cx="11940989" cy="5429126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1252146">
                  <a:extLst>
                    <a:ext uri="{9D8B030D-6E8A-4147-A177-3AD203B41FA5}">
                      <a16:colId xmlns:a16="http://schemas.microsoft.com/office/drawing/2014/main" val="3868701351"/>
                    </a:ext>
                  </a:extLst>
                </a:gridCol>
                <a:gridCol w="1818043">
                  <a:extLst>
                    <a:ext uri="{9D8B030D-6E8A-4147-A177-3AD203B41FA5}">
                      <a16:colId xmlns:a16="http://schemas.microsoft.com/office/drawing/2014/main" val="2971571240"/>
                    </a:ext>
                  </a:extLst>
                </a:gridCol>
                <a:gridCol w="1835298">
                  <a:extLst>
                    <a:ext uri="{9D8B030D-6E8A-4147-A177-3AD203B41FA5}">
                      <a16:colId xmlns:a16="http://schemas.microsoft.com/office/drawing/2014/main" val="2918272100"/>
                    </a:ext>
                  </a:extLst>
                </a:gridCol>
                <a:gridCol w="3101789">
                  <a:extLst>
                    <a:ext uri="{9D8B030D-6E8A-4147-A177-3AD203B41FA5}">
                      <a16:colId xmlns:a16="http://schemas.microsoft.com/office/drawing/2014/main" val="252197038"/>
                    </a:ext>
                  </a:extLst>
                </a:gridCol>
                <a:gridCol w="2029442">
                  <a:extLst>
                    <a:ext uri="{9D8B030D-6E8A-4147-A177-3AD203B41FA5}">
                      <a16:colId xmlns:a16="http://schemas.microsoft.com/office/drawing/2014/main" val="1390111707"/>
                    </a:ext>
                  </a:extLst>
                </a:gridCol>
                <a:gridCol w="1904271">
                  <a:extLst>
                    <a:ext uri="{9D8B030D-6E8A-4147-A177-3AD203B41FA5}">
                      <a16:colId xmlns:a16="http://schemas.microsoft.com/office/drawing/2014/main" val="511450481"/>
                    </a:ext>
                  </a:extLst>
                </a:gridCol>
              </a:tblGrid>
              <a:tr h="223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PMID / Referencia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Población / Diseño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Comparación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Hallazgos principales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Ventajas robótica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Limitaciones robótica</a:t>
                      </a:r>
                      <a:endParaRPr lang="es-ES" sz="1200" b="1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3771" marB="13771"/>
                </a:tc>
                <a:extLst>
                  <a:ext uri="{0D108BD9-81ED-4DB2-BD59-A6C34878D82A}">
                    <a16:rowId xmlns:a16="http://schemas.microsoft.com/office/drawing/2014/main" val="1119162529"/>
                  </a:ext>
                </a:extLst>
              </a:tr>
              <a:tr h="4340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31274153 – Milone 2019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Meta-análisis (Heller)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↓ perforaciones esofágicas en robótica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Mayor seguridad intraop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Coste ↑, pocos estudios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extLst>
                  <a:ext uri="{0D108BD9-81ED-4DB2-BD59-A6C34878D82A}">
                    <a16:rowId xmlns:a16="http://schemas.microsoft.com/office/drawing/2014/main" val="1649368922"/>
                  </a:ext>
                </a:extLst>
              </a:tr>
              <a:tr h="2655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33844413 – Xie 2021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Meta-análisis (Heller)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↓ perforaciones; resto sin diferencias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Seguridad intraop ↑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Tiempo ↑, coste ↑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71" marR="13771" marT="15722" marB="15722" anchor="b"/>
                </a:tc>
                <a:extLst>
                  <a:ext uri="{0D108BD9-81ED-4DB2-BD59-A6C34878D82A}">
                    <a16:rowId xmlns:a16="http://schemas.microsoft.com/office/drawing/2014/main" val="572229864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25997926 – </a:t>
                      </a:r>
                      <a:r>
                        <a:rPr lang="es-ES" sz="1200" b="1" kern="100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Buchs</a:t>
                      </a:r>
                      <a:r>
                        <a:rPr lang="es-ES" sz="12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2015</a:t>
                      </a:r>
                      <a:endParaRPr lang="es-ES" sz="1200" b="1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Serie experiencia y revisión narrativa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 (primaria)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ventajas claras en primaria; valor añadido en casos complejos y hernias grandes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Útil en casos complejos y reoperaciones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recomendada para casos primarios simples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1886483941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26809755 – Tolboom 2016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Cohorte observacional (75 redo)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 (redo)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Menor conversión y estancia hospitalaria en robótica; complicaciones similares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Menos conversiones, estancia reducida en redo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Tiempo quirúrgico similar; sin mejora global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952661619"/>
                  </a:ext>
                </a:extLst>
              </a:tr>
              <a:tr h="791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30350095 – Mertens 2019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Serie unicéntrica 211 primarios + 151 redo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monoterapia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Morbilidad 17% primaria, 10.6% redo; bajas conversiones y mortalidad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Baja morbilidad y mortalidad en centro con experiencia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Sin comparación directa con laparoscópica; datos observacionales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2939849766"/>
                  </a:ext>
                </a:extLst>
              </a:tr>
              <a:tr h="791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38842610 – Gonçalves-Costa 2024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RS y meta-análisis 14 estudios, &gt;555,000 pac.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Sin diferencias en tiempo, complicaciones, mortalidad, estancia ni reingreso; costes mayores en robótica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Mejora imagen y técnica, potencial en casos difíciles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Costes altos; escasa evidencia RCT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928112063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31385076 – Soliman 2020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Análisis retrospectivo ≈300 pac.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Menor estancia y complicaciones con robótica; sin diferencia en readmisión ni mortalidad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Resultados favorables y recuperación más rápida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Requiere más estudios a largo plazo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1402090383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39821364 – Garsot 2025</a:t>
                      </a:r>
                      <a:endParaRPr lang="es-E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Estudio retrospectivo, 54 pac.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en hiatal primaria y redo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Sin conversiones; sintomatología mejorada; baja morbilidad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Resultados funcionales excelentes y baja morbilidad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Curva de aprendizaje importante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589447145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37247119 – Ma 2023</a:t>
                      </a:r>
                      <a:endParaRPr lang="es-ES" sz="1200" b="1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SR para cirugía hiatal, 7 estudios, 10,000 pac.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Robótica vs laparoscópica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Menor tasa de complicaciones y estancia en robótica</a:t>
                      </a:r>
                      <a:endParaRPr lang="es-ES" sz="1200" b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Menos complicaciones postoperatorias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Variabilidad alta en estudios</a:t>
                      </a:r>
                      <a:endParaRPr lang="es-ES" sz="12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0" marR="76200" marT="86995" marB="86995" anchor="b"/>
                </a:tc>
                <a:extLst>
                  <a:ext uri="{0D108BD9-81ED-4DB2-BD59-A6C34878D82A}">
                    <a16:rowId xmlns:a16="http://schemas.microsoft.com/office/drawing/2014/main" val="270636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37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0D7227-2ECA-FFD2-AE7F-6B1AAD5B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974" y="5862632"/>
            <a:ext cx="5965190" cy="99536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b="1" u="sng" dirty="0" err="1"/>
              <a:t>Ventajas</a:t>
            </a:r>
            <a:r>
              <a:rPr lang="en-US" sz="3400" b="1" u="sng" dirty="0"/>
              <a:t> e </a:t>
            </a:r>
            <a:r>
              <a:rPr lang="en-US" sz="3400" b="1" u="sng" dirty="0" err="1"/>
              <a:t>inconvenientes</a:t>
            </a:r>
            <a:r>
              <a:rPr lang="en-US" sz="3400" b="1" u="sng" dirty="0"/>
              <a:t> (</a:t>
            </a:r>
            <a:r>
              <a:rPr lang="en-US" sz="3400" b="1" u="sng" dirty="0" err="1"/>
              <a:t>eg</a:t>
            </a:r>
            <a:r>
              <a:rPr lang="en-US" sz="3400" b="1" u="sng" dirty="0"/>
              <a:t> </a:t>
            </a:r>
            <a:r>
              <a:rPr lang="en-US" sz="3400" b="1" u="sng" dirty="0" err="1"/>
              <a:t>maligna</a:t>
            </a:r>
            <a:r>
              <a:rPr lang="en-US" sz="3400" b="1" u="sng" dirty="0"/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2E52F4-C179-9AEA-621C-FCA1F113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318209"/>
              </p:ext>
            </p:extLst>
          </p:nvPr>
        </p:nvGraphicFramePr>
        <p:xfrm>
          <a:off x="125505" y="43032"/>
          <a:ext cx="11940989" cy="5576803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1262231">
                  <a:extLst>
                    <a:ext uri="{9D8B030D-6E8A-4147-A177-3AD203B41FA5}">
                      <a16:colId xmlns:a16="http://schemas.microsoft.com/office/drawing/2014/main" val="3868701351"/>
                    </a:ext>
                  </a:extLst>
                </a:gridCol>
                <a:gridCol w="1570617">
                  <a:extLst>
                    <a:ext uri="{9D8B030D-6E8A-4147-A177-3AD203B41FA5}">
                      <a16:colId xmlns:a16="http://schemas.microsoft.com/office/drawing/2014/main" val="2971571240"/>
                    </a:ext>
                  </a:extLst>
                </a:gridCol>
                <a:gridCol w="1549101">
                  <a:extLst>
                    <a:ext uri="{9D8B030D-6E8A-4147-A177-3AD203B41FA5}">
                      <a16:colId xmlns:a16="http://schemas.microsoft.com/office/drawing/2014/main" val="2918272100"/>
                    </a:ext>
                  </a:extLst>
                </a:gridCol>
                <a:gridCol w="2356597">
                  <a:extLst>
                    <a:ext uri="{9D8B030D-6E8A-4147-A177-3AD203B41FA5}">
                      <a16:colId xmlns:a16="http://schemas.microsoft.com/office/drawing/2014/main" val="252197038"/>
                    </a:ext>
                  </a:extLst>
                </a:gridCol>
                <a:gridCol w="3298172">
                  <a:extLst>
                    <a:ext uri="{9D8B030D-6E8A-4147-A177-3AD203B41FA5}">
                      <a16:colId xmlns:a16="http://schemas.microsoft.com/office/drawing/2014/main" val="1390111707"/>
                    </a:ext>
                  </a:extLst>
                </a:gridCol>
                <a:gridCol w="1904271">
                  <a:extLst>
                    <a:ext uri="{9D8B030D-6E8A-4147-A177-3AD203B41FA5}">
                      <a16:colId xmlns:a16="http://schemas.microsoft.com/office/drawing/2014/main" val="511450481"/>
                    </a:ext>
                  </a:extLst>
                </a:gridCol>
              </a:tblGrid>
              <a:tr h="223186"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 dirty="0">
                          <a:effectLst/>
                          <a:latin typeface="+mj-lt"/>
                        </a:rPr>
                        <a:t>PMID / Referencia</a:t>
                      </a:r>
                    </a:p>
                  </a:txBody>
                  <a:tcPr marL="60960" marR="60960" marT="60960" marB="6096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 dirty="0">
                          <a:effectLst/>
                          <a:latin typeface="+mj-lt"/>
                        </a:rPr>
                        <a:t>Población / Diseño</a:t>
                      </a:r>
                    </a:p>
                  </a:txBody>
                  <a:tcPr marL="60960" marR="60960" marT="60960" marB="6096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>
                          <a:effectLst/>
                          <a:latin typeface="+mj-lt"/>
                        </a:rPr>
                        <a:t>Tipo de Cáncer</a:t>
                      </a:r>
                    </a:p>
                  </a:txBody>
                  <a:tcPr marL="60960" marR="60960" marT="60960" marB="6096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>
                          <a:effectLst/>
                          <a:latin typeface="+mj-lt"/>
                        </a:rPr>
                        <a:t>Comparación / Intervención</a:t>
                      </a:r>
                    </a:p>
                  </a:txBody>
                  <a:tcPr marL="60960" marR="60960" marT="60960" marB="6096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>
                          <a:effectLst/>
                          <a:latin typeface="+mj-lt"/>
                        </a:rPr>
                        <a:t>Hallazgos principales</a:t>
                      </a:r>
                    </a:p>
                  </a:txBody>
                  <a:tcPr marL="60960" marR="60960" marT="60960" marB="6096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s-ES" sz="1200" b="1" dirty="0">
                          <a:effectLst/>
                          <a:latin typeface="+mj-lt"/>
                        </a:rPr>
                        <a:t>Ventajas robótica</a:t>
                      </a:r>
                    </a:p>
                  </a:txBody>
                  <a:tcPr marL="60960" marR="60960" marT="60960" marB="60960" anchor="ctr"/>
                </a:tc>
                <a:extLst>
                  <a:ext uri="{0D108BD9-81ED-4DB2-BD59-A6C34878D82A}">
                    <a16:rowId xmlns:a16="http://schemas.microsoft.com/office/drawing/2014/main" val="1119162529"/>
                  </a:ext>
                </a:extLst>
              </a:tr>
              <a:tr h="434075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da-DK" sz="1200">
                          <a:effectLst/>
                          <a:latin typeface="+mj-lt"/>
                        </a:rPr>
                        <a:t>37019806 – Wang et al. 2023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Cohorte retrospectiva, 246 pacientes emparejados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Adenocarcinoma unión esofagogástrica Siewert II/III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sangrado, recuperación más rápida, más ganglios resecados; complicaciones similares; supervivencia 5 años similar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Mejor recuperación y calidad quirúrgica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1649368922"/>
                  </a:ext>
                </a:extLst>
              </a:tr>
              <a:tr h="26559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it-IT" sz="1200">
                          <a:effectLst/>
                          <a:latin typeface="+mj-lt"/>
                        </a:rPr>
                        <a:t>33234134 – Ma et al. 2020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Meta-análisis 19 estudios, 7275 pacientes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Mayor tiempo operatorio; menor sangrado; similares estancia, complicaciones y supervivencia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sangrado, recuperación mejor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572229864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40549062 – Yu et al. 2025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Meta-análisis 8 estudios PSM y equilibrados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 proximal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Mayor tiempo operatorio; menor sangrado; más ganglios resecados; estancia y recuperación mejores; complicaciones similares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sangrado; más ganglios; recuperación favorecida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1886483941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da-DK" sz="1200">
                          <a:effectLst/>
                          <a:latin typeface="+mj-lt"/>
                        </a:rPr>
                        <a:t>24093968 – Xiong et al. 2013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Meta-análisis 9 estudios, 2495 pacientes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pérdida sanguínea, recuperación oral más rápida en RG; mayor tiempo operatorio; sin diferencias en complicaciones ni supervivencia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Mejor control sanguíneo y recuperación rápida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952661619"/>
                  </a:ext>
                </a:extLst>
              </a:tr>
              <a:tr h="791443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da-DK" sz="1200">
                          <a:effectLst/>
                          <a:latin typeface="+mj-lt"/>
                        </a:rPr>
                        <a:t>39699804 – Lin et al. 2024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Meta-análisis 5 estudios, 811 pacientes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 distal (Billroth I/II)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distal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Mayor duración quirúrgica; recuperación más rápida; menor estancia; sin diferencias en complicaciones o ganglios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Recuperación más rápida, menor estancia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2939849766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da-DK" sz="1200">
                          <a:effectLst/>
                          <a:latin typeface="+mj-lt"/>
                        </a:rPr>
                        <a:t>37019806 – Wang et al. 2023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Cohorte retrospectiva, 246 pacientes emparejados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Adenocarcinoma unión esofagogástrica Siewert II/III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sangrado, recuperación más rápida, más ganglios resecados; complicaciones similares; supervivencia 5 años similar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Mejor recuperación y calidad quirúrgica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1402090383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it-IT" sz="1200">
                          <a:effectLst/>
                          <a:latin typeface="+mj-lt"/>
                        </a:rPr>
                        <a:t>33234134 – Ma et al. 2020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Meta-análisis 19 estudios, 7275 pacientes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Mayor tiempo operatorio; menor sangrado; similares estancia, complicaciones y supervivencia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Menor sangrado, recuperación mejor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589447145"/>
                  </a:ext>
                </a:extLst>
              </a:tr>
              <a:tr h="584676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40549062 – Yu et al. 2025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Meta-análisis 8 estudios PSM y equilibrados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Cáncer gástrico proximal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Gastrectomía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>
                          <a:effectLst/>
                          <a:latin typeface="+mj-lt"/>
                        </a:rPr>
                        <a:t>Mayor tiempo operatorio; menor sangrado; más ganglios resecados; estancia y recuperación mejores; complicaciones similares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Menor sangrado; más ganglios; recuperación favorecida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270636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53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0D7227-2ECA-FFD2-AE7F-6B1AAD5B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405" y="5788812"/>
            <a:ext cx="5965190" cy="91354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b="1" u="sng" dirty="0" err="1"/>
              <a:t>Ventajas</a:t>
            </a:r>
            <a:r>
              <a:rPr lang="en-US" sz="3400" b="1" u="sng" dirty="0"/>
              <a:t> e </a:t>
            </a:r>
            <a:r>
              <a:rPr lang="en-US" sz="3400" b="1" u="sng" dirty="0" err="1"/>
              <a:t>inconvenientes</a:t>
            </a:r>
            <a:r>
              <a:rPr lang="en-US" sz="3400" b="1" u="sng" dirty="0"/>
              <a:t> </a:t>
            </a:r>
            <a:br>
              <a:rPr lang="en-US" sz="3400" b="1" u="sng" dirty="0"/>
            </a:br>
            <a:r>
              <a:rPr lang="en-US" sz="3400" b="1" u="sng" dirty="0"/>
              <a:t>(p ABD)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2E52F4-C179-9AEA-621C-FCA1F113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82972"/>
              </p:ext>
            </p:extLst>
          </p:nvPr>
        </p:nvGraphicFramePr>
        <p:xfrm>
          <a:off x="485215" y="750404"/>
          <a:ext cx="11198710" cy="3985403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549102">
                  <a:extLst>
                    <a:ext uri="{9D8B030D-6E8A-4147-A177-3AD203B41FA5}">
                      <a16:colId xmlns:a16="http://schemas.microsoft.com/office/drawing/2014/main" val="3868701351"/>
                    </a:ext>
                  </a:extLst>
                </a:gridCol>
                <a:gridCol w="1672320">
                  <a:extLst>
                    <a:ext uri="{9D8B030D-6E8A-4147-A177-3AD203B41FA5}">
                      <a16:colId xmlns:a16="http://schemas.microsoft.com/office/drawing/2014/main" val="2971571240"/>
                    </a:ext>
                  </a:extLst>
                </a:gridCol>
                <a:gridCol w="1706802">
                  <a:extLst>
                    <a:ext uri="{9D8B030D-6E8A-4147-A177-3AD203B41FA5}">
                      <a16:colId xmlns:a16="http://schemas.microsoft.com/office/drawing/2014/main" val="2918272100"/>
                    </a:ext>
                  </a:extLst>
                </a:gridCol>
                <a:gridCol w="3070250">
                  <a:extLst>
                    <a:ext uri="{9D8B030D-6E8A-4147-A177-3AD203B41FA5}">
                      <a16:colId xmlns:a16="http://schemas.microsoft.com/office/drawing/2014/main" val="252197038"/>
                    </a:ext>
                  </a:extLst>
                </a:gridCol>
                <a:gridCol w="1417770">
                  <a:extLst>
                    <a:ext uri="{9D8B030D-6E8A-4147-A177-3AD203B41FA5}">
                      <a16:colId xmlns:a16="http://schemas.microsoft.com/office/drawing/2014/main" val="1390111707"/>
                    </a:ext>
                  </a:extLst>
                </a:gridCol>
                <a:gridCol w="1782466">
                  <a:extLst>
                    <a:ext uri="{9D8B030D-6E8A-4147-A177-3AD203B41FA5}">
                      <a16:colId xmlns:a16="http://schemas.microsoft.com/office/drawing/2014/main" val="511450481"/>
                    </a:ext>
                  </a:extLst>
                </a:gridCol>
              </a:tblGrid>
              <a:tr h="245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PMID / Referencia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Población / Diseño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Comparación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Hallazgos principales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Ventajas robótica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Limitaciones robótica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3771" marB="13771" anchor="ctr"/>
                </a:tc>
                <a:extLst>
                  <a:ext uri="{0D108BD9-81ED-4DB2-BD59-A6C34878D82A}">
                    <a16:rowId xmlns:a16="http://schemas.microsoft.com/office/drawing/2014/main" val="1119162529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34609697 – </a:t>
                      </a:r>
                      <a:r>
                        <a:rPr lang="es-ES" sz="1400" kern="100" dirty="0" err="1">
                          <a:effectLst/>
                          <a:latin typeface="+mj-lt"/>
                        </a:rPr>
                        <a:t>Solaini</a:t>
                      </a:r>
                      <a:r>
                        <a:rPr lang="es-ES" sz="1400" kern="100" dirty="0">
                          <a:effectLst/>
                          <a:latin typeface="+mj-lt"/>
                        </a:rPr>
                        <a:t> 2022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Meta-análisis, 64.426 pacientes (hernia inguinal)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laparoscópica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Seguridad similar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0% conversión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Tiempo ↑ y coste ↑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3430852610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39419843 – Thanawiboonchai 2024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en red, 5.038 pacientes (hernioplastia)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laparoscopia (1 o multi-puerto)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Resultados similares; ↓ dolor robótica; mejor estética lap 1 puerto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Menos dolor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Tiempo ↑ en multi-puerto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3801134538"/>
                  </a:ext>
                </a:extLst>
              </a:tr>
              <a:tr h="596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37985490 – de’Angelis 2024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hernia inguinal y ventral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laparoscópica/abierta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IHR: menor recurrencia robo; VHR: menos conversiones y complicaciones; frente abierta: menos infecciones, sangrado, LOS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Mejor seguridad y algunos clínicos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Tiempo ↑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1039680301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39966282 – Capoccia 2025 (ROVER)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(67 estudios) Ventral Hernia Repair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laparoscopia y abierta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Vs abierta: menos infecciones, mortalidad y LOS; vs lap: similares, tiempo y coste ↑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Ventajas claves frente a abierta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Limitada frente a laparoscopia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2182535108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38087977 – East 2024 (ANZ J Surg)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Meta-análisis (39 estudios, VHR)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Robótica vs lap/open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Vs abierta: ↓ complicaciones, infect., reingresos; vs lap: comparables salvo tiempo/costes ↑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  <a:latin typeface="+mj-lt"/>
                        </a:rPr>
                        <a:t>Menos complicaciones frente a abierta</a:t>
                      </a:r>
                      <a:endParaRPr lang="es-ES" sz="140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+mj-lt"/>
                        </a:rPr>
                        <a:t>Mayor tiempo y coste</a:t>
                      </a:r>
                      <a:endParaRPr lang="es-ES" sz="14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1" marR="13771" marT="15722" marB="15722" anchor="ctr"/>
                </a:tc>
                <a:extLst>
                  <a:ext uri="{0D108BD9-81ED-4DB2-BD59-A6C34878D82A}">
                    <a16:rowId xmlns:a16="http://schemas.microsoft.com/office/drawing/2014/main" val="3079064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87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0D7227-2ECA-FFD2-AE7F-6B1AAD5B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689" y="5852162"/>
            <a:ext cx="6668621" cy="74685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b="1" u="sng" dirty="0" err="1"/>
              <a:t>Ventajas</a:t>
            </a:r>
            <a:r>
              <a:rPr lang="en-US" sz="3400" b="1" u="sng" dirty="0"/>
              <a:t> e </a:t>
            </a:r>
            <a:r>
              <a:rPr lang="en-US" sz="3400" b="1" u="sng" dirty="0" err="1"/>
              <a:t>inconvenientes</a:t>
            </a:r>
            <a:r>
              <a:rPr lang="en-US" sz="3400" b="1" u="sng" dirty="0"/>
              <a:t> (</a:t>
            </a:r>
            <a:r>
              <a:rPr lang="en-US" sz="3400" b="1" u="sng" dirty="0" err="1"/>
              <a:t>hbp</a:t>
            </a:r>
            <a:r>
              <a:rPr lang="en-US" sz="3400" b="1" u="sng" dirty="0"/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2E52F4-C179-9AEA-621C-FCA1F113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83426"/>
              </p:ext>
            </p:extLst>
          </p:nvPr>
        </p:nvGraphicFramePr>
        <p:xfrm>
          <a:off x="496644" y="790179"/>
          <a:ext cx="11198710" cy="4663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06245">
                  <a:extLst>
                    <a:ext uri="{9D8B030D-6E8A-4147-A177-3AD203B41FA5}">
                      <a16:colId xmlns:a16="http://schemas.microsoft.com/office/drawing/2014/main" val="3868701351"/>
                    </a:ext>
                  </a:extLst>
                </a:gridCol>
                <a:gridCol w="1818043">
                  <a:extLst>
                    <a:ext uri="{9D8B030D-6E8A-4147-A177-3AD203B41FA5}">
                      <a16:colId xmlns:a16="http://schemas.microsoft.com/office/drawing/2014/main" val="2971571240"/>
                    </a:ext>
                  </a:extLst>
                </a:gridCol>
                <a:gridCol w="1656677">
                  <a:extLst>
                    <a:ext uri="{9D8B030D-6E8A-4147-A177-3AD203B41FA5}">
                      <a16:colId xmlns:a16="http://schemas.microsoft.com/office/drawing/2014/main" val="2918272100"/>
                    </a:ext>
                  </a:extLst>
                </a:gridCol>
                <a:gridCol w="2452744">
                  <a:extLst>
                    <a:ext uri="{9D8B030D-6E8A-4147-A177-3AD203B41FA5}">
                      <a16:colId xmlns:a16="http://schemas.microsoft.com/office/drawing/2014/main" val="252197038"/>
                    </a:ext>
                  </a:extLst>
                </a:gridCol>
                <a:gridCol w="2382535">
                  <a:extLst>
                    <a:ext uri="{9D8B030D-6E8A-4147-A177-3AD203B41FA5}">
                      <a16:colId xmlns:a16="http://schemas.microsoft.com/office/drawing/2014/main" val="1390111707"/>
                    </a:ext>
                  </a:extLst>
                </a:gridCol>
                <a:gridCol w="1782466">
                  <a:extLst>
                    <a:ext uri="{9D8B030D-6E8A-4147-A177-3AD203B41FA5}">
                      <a16:colId xmlns:a16="http://schemas.microsoft.com/office/drawing/2014/main" val="511450481"/>
                    </a:ext>
                  </a:extLst>
                </a:gridCol>
              </a:tblGrid>
              <a:tr h="245511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PMID / Referencia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Población / Diseño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Tipo de Cáncer / Procedimiento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Comparación / Intervención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Hallazgos principales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Ventajas robótica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119162529"/>
                  </a:ext>
                </a:extLst>
              </a:tr>
              <a:tr h="596719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da-DK" sz="1400">
                          <a:effectLst/>
                          <a:latin typeface="+mj-lt"/>
                        </a:rPr>
                        <a:t>33541746 – Chan et al. 2021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Revisión sistemática, 32 estudios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Triple: laparoscópico y robótico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Curva de aprendizaje en resección pancreática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Curva aprendizaje similar en laparoscópico y robótico; 34 vs 37 casos en pancreatoduodenectomía; 25 vs 21 casos en distal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Curva aprendizaje comparable; posible menor curva distal robótica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3482774010"/>
                  </a:ext>
                </a:extLst>
              </a:tr>
              <a:tr h="293246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fr-FR" sz="1400">
                          <a:effectLst/>
                          <a:latin typeface="+mj-lt"/>
                        </a:rPr>
                        <a:t>32903347 – Hays et al. 2019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Revisión histórica y técnica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pancreática oncológica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Robótica en expansión, menor pérdida sanguínea, menor estancia hospitalaria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Menor sangrado, mejor recuperación, adecuada oncología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1330393035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da-DK" sz="1400">
                          <a:effectLst/>
                          <a:latin typeface="+mj-lt"/>
                        </a:rPr>
                        <a:t>34357526 – Khachfe et al. 2022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Revisión de técnicas y resultados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Pancreatoduodenectomía y distal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robótica segura, factible, menor sangrado y estancia, alguna mejora oncológica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Menores complicaciones y estancia reducida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2435529624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fr-FR" sz="1400">
                          <a:effectLst/>
                          <a:latin typeface="+mj-lt"/>
                        </a:rPr>
                        <a:t>37988409 – Hays et al. 2024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Revisión narrativa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pancreática oncológica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Cirugía robótica vs laparoscópica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Robótica resultados oncólogicos similares o mejores, menos conversiones</a:t>
                      </a:r>
                    </a:p>
                  </a:txBody>
                  <a:tcPr marL="60960" marR="60960" anchor="ctr"/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ES" sz="1400">
                          <a:effectLst/>
                          <a:latin typeface="+mj-lt"/>
                        </a:rPr>
                        <a:t>Menor conversión a abierto, facilita resección compleja</a:t>
                      </a:r>
                    </a:p>
                  </a:txBody>
                  <a:tcPr marL="60960" marR="60960" anchor="ctr"/>
                </a:tc>
                <a:extLst>
                  <a:ext uri="{0D108BD9-81ED-4DB2-BD59-A6C34878D82A}">
                    <a16:rowId xmlns:a16="http://schemas.microsoft.com/office/drawing/2014/main" val="60499631"/>
                  </a:ext>
                </a:extLst>
              </a:tr>
              <a:tr h="424056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PMID / Referencia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Población / Diseño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Tipo de Cáncer / Procedimiento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Comparación / Intervención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>
                          <a:effectLst/>
                          <a:latin typeface="+mj-lt"/>
                        </a:rPr>
                        <a:t>Hallazgos principales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s-ES" sz="1400" b="0" dirty="0">
                          <a:effectLst/>
                          <a:latin typeface="+mj-lt"/>
                        </a:rPr>
                        <a:t>Ventajas robótica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98685135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024832D-A7A7-3990-C896-EC92B86F963E}"/>
              </a:ext>
            </a:extLst>
          </p:cNvPr>
          <p:cNvSpPr txBox="1"/>
          <p:nvPr/>
        </p:nvSpPr>
        <p:spPr>
          <a:xfrm rot="19949638">
            <a:off x="2484774" y="2608648"/>
            <a:ext cx="754025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+mj-lt"/>
              </a:rPr>
              <a:t>MUCHOS MENOS ESTUDIOS</a:t>
            </a:r>
          </a:p>
        </p:txBody>
      </p:sp>
    </p:spTree>
    <p:extLst>
      <p:ext uri="{BB962C8B-B14F-4D97-AF65-F5344CB8AC3E}">
        <p14:creationId xmlns:p14="http://schemas.microsoft.com/office/powerpoint/2010/main" val="768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E1A19-2F6B-7529-FACC-58F34B3C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802017"/>
            <a:ext cx="10691265" cy="769441"/>
          </a:xfrm>
        </p:spPr>
        <p:txBody>
          <a:bodyPr/>
          <a:lstStyle/>
          <a:p>
            <a:r>
              <a:rPr lang="es-ES" b="1" u="sng" dirty="0"/>
              <a:t>Patologías en las que se usa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3487A-C6BD-9149-9CC5-59E10C8601B3}"/>
              </a:ext>
            </a:extLst>
          </p:cNvPr>
          <p:cNvSpPr txBox="1"/>
          <p:nvPr/>
        </p:nvSpPr>
        <p:spPr>
          <a:xfrm>
            <a:off x="800099" y="1724889"/>
            <a:ext cx="605789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+mj-lt"/>
              </a:rPr>
              <a:t>CUALQUIERA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5BEF75-0051-D4F0-DD3B-DA903C58BEEA}"/>
              </a:ext>
            </a:extLst>
          </p:cNvPr>
          <p:cNvSpPr txBox="1"/>
          <p:nvPr/>
        </p:nvSpPr>
        <p:spPr>
          <a:xfrm>
            <a:off x="7034645" y="1724889"/>
            <a:ext cx="4357255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LIMITACIONES</a:t>
            </a:r>
          </a:p>
          <a:p>
            <a:pPr algn="ctr"/>
            <a:r>
              <a:rPr lang="es-ES" sz="2400" b="1" dirty="0">
                <a:latin typeface="+mj-lt"/>
              </a:rPr>
              <a:t>Tumores muy voluminosos</a:t>
            </a:r>
          </a:p>
          <a:p>
            <a:pPr algn="ctr"/>
            <a:r>
              <a:rPr lang="es-ES" sz="2400" b="1" dirty="0">
                <a:latin typeface="+mj-lt"/>
              </a:rPr>
              <a:t>Carcinomatosis peritoneal</a:t>
            </a:r>
          </a:p>
          <a:p>
            <a:pPr algn="ctr"/>
            <a:r>
              <a:rPr lang="es-ES" sz="2400" b="1" dirty="0">
                <a:latin typeface="+mj-lt"/>
              </a:rPr>
              <a:t>¿Pacientes no candidatos?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949929-3456-C5A8-18FB-39F98C38594D}"/>
              </a:ext>
            </a:extLst>
          </p:cNvPr>
          <p:cNvSpPr txBox="1"/>
          <p:nvPr/>
        </p:nvSpPr>
        <p:spPr>
          <a:xfrm>
            <a:off x="800098" y="2566551"/>
            <a:ext cx="605790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+mj-lt"/>
              </a:rPr>
              <a:t>Especial ojo 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latin typeface="+mj-lt"/>
              </a:rPr>
              <a:t>Ca de recto (sobre todo en el bajo, con riesgo de AAP vs </a:t>
            </a:r>
            <a:r>
              <a:rPr lang="es-ES" sz="2800" b="1" dirty="0" err="1">
                <a:latin typeface="+mj-lt"/>
              </a:rPr>
              <a:t>RAuB</a:t>
            </a:r>
            <a:r>
              <a:rPr lang="es-ES" sz="2800" b="1" dirty="0">
                <a:latin typeface="+mj-lt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latin typeface="+mj-lt"/>
              </a:rPr>
              <a:t>Cirugía oncológica compleja, con necesidad de linfadenectomías amplias.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latin typeface="+mj-lt"/>
              </a:rPr>
              <a:t>Gastrectomías amplias.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latin typeface="+mj-lt"/>
              </a:rPr>
              <a:t>Anastomosis complejas.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297BFDE-A542-65E5-4EE4-AB23CDEA9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33" r="90000">
                        <a14:foregroundMark x1="11000" y1="58667" x2="21000" y2="61333"/>
                        <a14:foregroundMark x1="21000" y1="61333" x2="26500" y2="68000"/>
                        <a14:foregroundMark x1="26500" y1="68000" x2="64500" y2="72833"/>
                        <a14:foregroundMark x1="64500" y1="72833" x2="73667" y2="70500"/>
                        <a14:foregroundMark x1="73667" y1="70500" x2="74000" y2="57667"/>
                        <a14:foregroundMark x1="74000" y1="57667" x2="81667" y2="54000"/>
                        <a14:foregroundMark x1="81667" y1="54000" x2="87167" y2="38833"/>
                        <a14:foregroundMark x1="87167" y1="38833" x2="86500" y2="29667"/>
                        <a14:foregroundMark x1="86500" y1="29667" x2="67333" y2="30167"/>
                        <a14:foregroundMark x1="67333" y1="30167" x2="55167" y2="23167"/>
                        <a14:foregroundMark x1="55167" y1="23167" x2="46833" y2="24667"/>
                        <a14:foregroundMark x1="46833" y1="24667" x2="32500" y2="38833"/>
                        <a14:foregroundMark x1="32500" y1="38833" x2="29500" y2="46667"/>
                        <a14:foregroundMark x1="29500" y1="46667" x2="23000" y2="52833"/>
                        <a14:foregroundMark x1="23000" y1="52833" x2="12333" y2="55667"/>
                        <a14:foregroundMark x1="12333" y1="55667" x2="10667" y2="58167"/>
                        <a14:foregroundMark x1="56667" y1="35667" x2="66167" y2="34833"/>
                        <a14:foregroundMark x1="45667" y1="49833" x2="54833" y2="40000"/>
                        <a14:foregroundMark x1="42167" y1="35833" x2="42167" y2="35833"/>
                        <a14:foregroundMark x1="56667" y1="30833" x2="56667" y2="30833"/>
                        <a14:foregroundMark x1="41333" y1="27500" x2="41333" y2="27500"/>
                        <a14:foregroundMark x1="29833" y1="44833" x2="29833" y2="44833"/>
                        <a14:foregroundMark x1="29500" y1="40333" x2="29500" y2="40333"/>
                        <a14:foregroundMark x1="83333" y1="28333" x2="83333" y2="28333"/>
                        <a14:foregroundMark x1="79667" y1="28167" x2="81833" y2="28167"/>
                        <a14:foregroundMark x1="82667" y1="28167" x2="88833" y2="34167"/>
                        <a14:foregroundMark x1="88833" y1="34167" x2="88000" y2="35500"/>
                        <a14:foregroundMark x1="88833" y1="32333" x2="85667" y2="28000"/>
                        <a14:foregroundMark x1="87333" y1="51167" x2="87333" y2="51167"/>
                        <a14:foregroundMark x1="87833" y1="47167" x2="87833" y2="47167"/>
                        <a14:foregroundMark x1="88000" y1="44000" x2="88000" y2="44000"/>
                        <a14:foregroundMark x1="87500" y1="40333" x2="86167" y2="50000"/>
                        <a14:foregroundMark x1="86167" y1="50000" x2="85333" y2="51833"/>
                        <a14:foregroundMark x1="80167" y1="55333" x2="87500" y2="51167"/>
                        <a14:foregroundMark x1="83500" y1="53667" x2="84833" y2="55500"/>
                        <a14:foregroundMark x1="71000" y1="75667" x2="73667" y2="72167"/>
                        <a14:foregroundMark x1="55000" y1="33167" x2="57833" y2="31833"/>
                        <a14:foregroundMark x1="23833" y1="48833" x2="20000" y2="47667"/>
                        <a14:foregroundMark x1="18000" y1="49167" x2="15333" y2="52333"/>
                        <a14:foregroundMark x1="9833" y1="59667" x2="16167" y2="61833"/>
                        <a14:foregroundMark x1="19000" y1="62833" x2="21167" y2="66500"/>
                        <a14:foregroundMark x1="22833" y1="67833" x2="25333" y2="69500"/>
                        <a14:foregroundMark x1="29000" y1="70000" x2="29000" y2="70000"/>
                        <a14:foregroundMark x1="33333" y1="70500" x2="38833" y2="71167"/>
                        <a14:foregroundMark x1="41333" y1="66667" x2="49667" y2="60833"/>
                        <a14:foregroundMark x1="52500" y1="58833" x2="54167" y2="58833"/>
                        <a14:foregroundMark x1="57333" y1="70167" x2="55500" y2="47167"/>
                        <a14:foregroundMark x1="25167" y1="62667" x2="31000" y2="54500"/>
                        <a14:foregroundMark x1="31000" y1="54500" x2="52833" y2="44000"/>
                        <a14:foregroundMark x1="52833" y1="44000" x2="69500" y2="42333"/>
                        <a14:foregroundMark x1="69500" y1="42333" x2="76000" y2="43833"/>
                        <a14:foregroundMark x1="57500" y1="67833" x2="67833" y2="47500"/>
                        <a14:foregroundMark x1="71500" y1="44500" x2="79000" y2="38833"/>
                        <a14:foregroundMark x1="33167" y1="53500" x2="38167" y2="43667"/>
                        <a14:foregroundMark x1="38167" y1="43667" x2="48833" y2="32833"/>
                        <a14:foregroundMark x1="48500" y1="42500" x2="51000" y2="32500"/>
                        <a14:foregroundMark x1="38167" y1="32500" x2="44667" y2="23667"/>
                        <a14:foregroundMark x1="44667" y1="23667" x2="46500" y2="22833"/>
                        <a14:foregroundMark x1="67833" y1="29167" x2="71833" y2="29167"/>
                        <a14:foregroundMark x1="80167" y1="35667" x2="81667" y2="30833"/>
                        <a14:foregroundMark x1="22500" y1="69167" x2="48667" y2="75333"/>
                        <a14:foregroundMark x1="48667" y1="75333" x2="53167" y2="73500"/>
                      </a14:backgroundRemoval>
                    </a14:imgEffect>
                  </a14:imgLayer>
                </a14:imgProps>
              </a:ext>
            </a:extLst>
          </a:blip>
          <a:srcRect l="6424" t="20182" r="6424" b="25100"/>
          <a:stretch>
            <a:fillRect/>
          </a:stretch>
        </p:blipFill>
        <p:spPr>
          <a:xfrm>
            <a:off x="7034645" y="3429000"/>
            <a:ext cx="4357255" cy="26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4329</Words>
  <Application>Microsoft Office PowerPoint</Application>
  <PresentationFormat>Panorámica</PresentationFormat>
  <Paragraphs>403</Paragraphs>
  <Slides>27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Aptos</vt:lpstr>
      <vt:lpstr>Arial</vt:lpstr>
      <vt:lpstr>Calisto MT</vt:lpstr>
      <vt:lpstr>Univers Condensed</vt:lpstr>
      <vt:lpstr>ChronicleVTI</vt:lpstr>
      <vt:lpstr>Cirugía robótica en hospital de ámbito privado</vt:lpstr>
      <vt:lpstr>Esquema</vt:lpstr>
      <vt:lpstr>HISTORIA</vt:lpstr>
      <vt:lpstr>Ventajas e inconvenientes (CCR)</vt:lpstr>
      <vt:lpstr>Ventajas e inconvenientes (eg benigna)</vt:lpstr>
      <vt:lpstr>Ventajas e inconvenientes (eg maligna)</vt:lpstr>
      <vt:lpstr>Ventajas e inconvenientes  (p ABD)</vt:lpstr>
      <vt:lpstr>Ventajas e inconvenientes (hbp)</vt:lpstr>
      <vt:lpstr>Patologías en las que se usa</vt:lpstr>
      <vt:lpstr>NUESTROS DATOS</vt:lpstr>
      <vt:lpstr>NUESTROS DATOS</vt:lpstr>
      <vt:lpstr>NUESTROS DATOS</vt:lpstr>
      <vt:lpstr>NUESTROS DATOS</vt:lpstr>
      <vt:lpstr>NUESTROS DATOS</vt:lpstr>
      <vt:lpstr>Presentación de PowerPoint</vt:lpstr>
      <vt:lpstr>NUESTROS DATOS</vt:lpstr>
      <vt:lpstr>NUESTROS DATOS</vt:lpstr>
      <vt:lpstr>NUESTROS DATOS</vt:lpstr>
      <vt:lpstr>¿qué podemos mejorar?</vt:lpstr>
      <vt:lpstr>Hacernos ver</vt:lpstr>
      <vt:lpstr>¿qué podemos mejorar?</vt:lpstr>
      <vt:lpstr>¿qué podemos mejorar?</vt:lpstr>
      <vt:lpstr>¿qué podemos mejorar?</vt:lpstr>
      <vt:lpstr>Presentación de PowerPoint</vt:lpstr>
      <vt:lpstr>Bibliografía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 CRUZADO RONDA</dc:creator>
  <cp:lastModifiedBy>Cruzado Ronda, Diego</cp:lastModifiedBy>
  <cp:revision>49</cp:revision>
  <dcterms:created xsi:type="dcterms:W3CDTF">2025-03-20T17:13:26Z</dcterms:created>
  <dcterms:modified xsi:type="dcterms:W3CDTF">2025-09-15T13:02:59Z</dcterms:modified>
</cp:coreProperties>
</file>